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31"/>
  </p:notesMasterIdLst>
  <p:handoutMasterIdLst>
    <p:handoutMasterId r:id="rId32"/>
  </p:handoutMasterIdLst>
  <p:sldIdLst>
    <p:sldId id="287" r:id="rId2"/>
    <p:sldId id="274" r:id="rId3"/>
    <p:sldId id="290" r:id="rId4"/>
    <p:sldId id="291" r:id="rId5"/>
    <p:sldId id="288" r:id="rId6"/>
    <p:sldId id="268" r:id="rId7"/>
    <p:sldId id="289" r:id="rId8"/>
    <p:sldId id="293" r:id="rId9"/>
    <p:sldId id="295" r:id="rId10"/>
    <p:sldId id="296" r:id="rId11"/>
    <p:sldId id="298" r:id="rId12"/>
    <p:sldId id="299" r:id="rId13"/>
    <p:sldId id="300" r:id="rId14"/>
    <p:sldId id="301" r:id="rId15"/>
    <p:sldId id="302" r:id="rId16"/>
    <p:sldId id="303" r:id="rId17"/>
    <p:sldId id="304" r:id="rId18"/>
    <p:sldId id="305" r:id="rId19"/>
    <p:sldId id="306" r:id="rId20"/>
    <p:sldId id="307" r:id="rId21"/>
    <p:sldId id="275" r:id="rId22"/>
    <p:sldId id="297" r:id="rId23"/>
    <p:sldId id="308" r:id="rId24"/>
    <p:sldId id="309" r:id="rId25"/>
    <p:sldId id="310" r:id="rId26"/>
    <p:sldId id="311" r:id="rId27"/>
    <p:sldId id="313" r:id="rId28"/>
    <p:sldId id="314"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86B5"/>
    <a:srgbClr val="60AEE2"/>
    <a:srgbClr val="292C48"/>
    <a:srgbClr val="2C2D39"/>
    <a:srgbClr val="242630"/>
    <a:srgbClr val="2A1F43"/>
    <a:srgbClr val="0C1B43"/>
    <a:srgbClr val="000000"/>
    <a:srgbClr val="1D222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488" autoAdjust="0"/>
  </p:normalViewPr>
  <p:slideViewPr>
    <p:cSldViewPr snapToGrid="0" snapToObjects="1">
      <p:cViewPr varScale="1">
        <p:scale>
          <a:sx n="95" d="100"/>
          <a:sy n="95" d="100"/>
        </p:scale>
        <p:origin x="67" y="326"/>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2/2/2023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alpha val="30000"/>
          </a:schemeClr>
        </a:solidFill>
        <a:effectLst/>
      </p:bgPr>
    </p:bg>
    <p:spTree>
      <p:nvGrpSpPr>
        <p:cNvPr id="1" name=""/>
        <p:cNvGrpSpPr/>
        <p:nvPr/>
      </p:nvGrpSpPr>
      <p:grpSpPr>
        <a:xfrm>
          <a:off x="0" y="0"/>
          <a:ext cx="0" cy="0"/>
          <a:chOff x="0" y="0"/>
          <a:chExt cx="0" cy="0"/>
        </a:xfrm>
      </p:grpSpPr>
      <p:sp>
        <p:nvSpPr>
          <p:cNvPr id="13" name="Freeform: Shape 20">
            <a:extLst>
              <a:ext uri="{FF2B5EF4-FFF2-40B4-BE49-F238E27FC236}">
                <a16:creationId xmlns:a16="http://schemas.microsoft.com/office/drawing/2014/main"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9">
            <a:extLst>
              <a:ext uri="{FF2B5EF4-FFF2-40B4-BE49-F238E27FC236}">
                <a16:creationId xmlns:a16="http://schemas.microsoft.com/office/drawing/2014/main"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7">
            <a:extLst>
              <a:ext uri="{FF2B5EF4-FFF2-40B4-BE49-F238E27FC236}">
                <a16:creationId xmlns:a16="http://schemas.microsoft.com/office/drawing/2014/main"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a:lstStyle/>
          <a:p>
            <a:r>
              <a:rPr lang="en-US" noProof="0"/>
              <a:t>Click icon to add picture</a:t>
            </a:r>
            <a:endParaRPr lang="en-US" noProof="0" dirty="0"/>
          </a:p>
        </p:txBody>
      </p:sp>
      <p:sp>
        <p:nvSpPr>
          <p:cNvPr id="6" name="Title 1">
            <a:extLst>
              <a:ext uri="{FF2B5EF4-FFF2-40B4-BE49-F238E27FC236}">
                <a16:creationId xmlns:a16="http://schemas.microsoft.com/office/drawing/2014/main" id="{042BB51D-E7C1-3746-85E9-889CCB24F741}"/>
              </a:ext>
            </a:extLst>
          </p:cNvPr>
          <p:cNvSpPr>
            <a:spLocks noGrp="1"/>
          </p:cNvSpPr>
          <p:nvPr>
            <p:ph type="ctrTitle" hasCustomPrompt="1"/>
          </p:nvPr>
        </p:nvSpPr>
        <p:spPr>
          <a:xfrm>
            <a:off x="1701383" y="2552298"/>
            <a:ext cx="8789234" cy="1220477"/>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j-lt"/>
                <a:ea typeface="Meiryo UI" panose="020B0604030504040204" pitchFamily="34" charset="-128"/>
              </a:defRPr>
            </a:lvl1pPr>
          </a:lstStyle>
          <a:p>
            <a:r>
              <a:rPr lang="en-US" noProof="0"/>
              <a:t>Title</a:t>
            </a:r>
          </a:p>
        </p:txBody>
      </p:sp>
      <p:sp>
        <p:nvSpPr>
          <p:cNvPr id="7" name="Subtitle 2">
            <a:extLst>
              <a:ext uri="{FF2B5EF4-FFF2-40B4-BE49-F238E27FC236}">
                <a16:creationId xmlns:a16="http://schemas.microsoft.com/office/drawing/2014/main" id="{7E016467-0564-6D4C-BF17-F4FA3991C1FD}"/>
              </a:ext>
            </a:extLst>
          </p:cNvPr>
          <p:cNvSpPr>
            <a:spLocks noGrp="1"/>
          </p:cNvSpPr>
          <p:nvPr>
            <p:ph type="subTitle" idx="1" hasCustomPrompt="1"/>
          </p:nvPr>
        </p:nvSpPr>
        <p:spPr>
          <a:xfrm>
            <a:off x="1701383" y="3919840"/>
            <a:ext cx="8789234" cy="846381"/>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noProof="0" dirty="0"/>
              <a:t>Subtitle</a:t>
            </a:r>
          </a:p>
        </p:txBody>
      </p:sp>
    </p:spTree>
    <p:extLst>
      <p:ext uri="{BB962C8B-B14F-4D97-AF65-F5344CB8AC3E}">
        <p14:creationId xmlns:p14="http://schemas.microsoft.com/office/powerpoint/2010/main" val="18768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a:extLst>
              <a:ext uri="{FF2B5EF4-FFF2-40B4-BE49-F238E27FC236}">
                <a16:creationId xmlns:a16="http://schemas.microsoft.com/office/drawing/2014/main"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776AF7-97C9-4365-B2B5-E20C6BB04B41}"/>
              </a:ext>
            </a:extLst>
          </p:cNvPr>
          <p:cNvSpPr>
            <a:spLocks noGrp="1"/>
          </p:cNvSpPr>
          <p:nvPr>
            <p:ph sz="quarter" idx="10"/>
          </p:nvPr>
        </p:nvSpPr>
        <p:spPr>
          <a:xfrm>
            <a:off x="838200" y="1265238"/>
            <a:ext cx="10524344"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14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0" name="Rectangle 9">
            <a:extLst>
              <a:ext uri="{FF2B5EF4-FFF2-40B4-BE49-F238E27FC236}">
                <a16:creationId xmlns:a16="http://schemas.microsoft.com/office/drawing/2014/main" id="{33168214-BA64-4247-995E-0238E9E404F7}"/>
              </a:ext>
            </a:extLst>
          </p:cNvPr>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Picture Placeholder 14">
            <a:extLst>
              <a:ext uri="{FF2B5EF4-FFF2-40B4-BE49-F238E27FC236}">
                <a16:creationId xmlns:a16="http://schemas.microsoft.com/office/drawing/2014/main" id="{8745AAA3-09E3-4504-B3FD-611C81F41634}"/>
              </a:ext>
            </a:extLst>
          </p:cNvPr>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anchor="ctr">
            <a:noAutofit/>
          </a:bodyPr>
          <a:lstStyle>
            <a:lvl1pPr marL="0" indent="0" algn="ctr">
              <a:buNone/>
              <a:defRPr sz="800"/>
            </a:lvl1pPr>
          </a:lstStyle>
          <a:p>
            <a:r>
              <a:rPr lang="en-US" noProof="0"/>
              <a:t>Click icon to add picture</a:t>
            </a:r>
            <a:endParaRPr lang="en-US" noProof="0" dirty="0"/>
          </a:p>
        </p:txBody>
      </p:sp>
      <p:sp>
        <p:nvSpPr>
          <p:cNvPr id="7" name="Title 1">
            <a:extLst>
              <a:ext uri="{FF2B5EF4-FFF2-40B4-BE49-F238E27FC236}">
                <a16:creationId xmlns:a16="http://schemas.microsoft.com/office/drawing/2014/main" id="{53703B7C-2DC4-C14C-A9CA-F1D21E7FC6AF}"/>
              </a:ext>
            </a:extLst>
          </p:cNvPr>
          <p:cNvSpPr>
            <a:spLocks noGrp="1"/>
          </p:cNvSpPr>
          <p:nvPr>
            <p:ph type="title"/>
          </p:nvPr>
        </p:nvSpPr>
        <p:spPr>
          <a:xfrm>
            <a:off x="838200" y="681037"/>
            <a:ext cx="4791637"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8" name="Straight Connector 7">
            <a:extLst>
              <a:ext uri="{FF2B5EF4-FFF2-40B4-BE49-F238E27FC236}">
                <a16:creationId xmlns:a16="http://schemas.microsoft.com/office/drawing/2014/main" id="{AD28B953-BDF8-6C47-ADCD-D3EAF78963C3}"/>
              </a:ext>
            </a:extLst>
          </p:cNvPr>
          <p:cNvCxnSpPr>
            <a:cxnSpLocks/>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B0C521-A2C1-48E6-B26C-DFF1B4FD4227}"/>
              </a:ext>
            </a:extLst>
          </p:cNvPr>
          <p:cNvSpPr>
            <a:spLocks noGrp="1"/>
          </p:cNvSpPr>
          <p:nvPr>
            <p:ph sz="quarter" idx="12"/>
          </p:nvPr>
        </p:nvSpPr>
        <p:spPr>
          <a:xfrm>
            <a:off x="838200" y="1265238"/>
            <a:ext cx="4791637" cy="4911725"/>
          </a:xfrm>
        </p:spPr>
        <p:txBody>
          <a:bodyPr/>
          <a:lstStyle/>
          <a:p>
            <a:pPr lvl="0"/>
            <a:r>
              <a:rPr lang="en-US"/>
              <a:t>Click to edit Master text styles</a:t>
            </a:r>
          </a:p>
        </p:txBody>
      </p:sp>
    </p:spTree>
    <p:extLst>
      <p:ext uri="{BB962C8B-B14F-4D97-AF65-F5344CB8AC3E}">
        <p14:creationId xmlns:p14="http://schemas.microsoft.com/office/powerpoint/2010/main" val="35485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alpha val="30000"/>
          </a:schemeClr>
        </a:solidFill>
        <a:effectLst/>
      </p:bgPr>
    </p:bg>
    <p:spTree>
      <p:nvGrpSpPr>
        <p:cNvPr id="1" name=""/>
        <p:cNvGrpSpPr/>
        <p:nvPr/>
      </p:nvGrpSpPr>
      <p:grpSpPr>
        <a:xfrm>
          <a:off x="0" y="0"/>
          <a:ext cx="0" cy="0"/>
          <a:chOff x="0" y="0"/>
          <a:chExt cx="0" cy="0"/>
        </a:xfrm>
      </p:grpSpPr>
      <p:sp>
        <p:nvSpPr>
          <p:cNvPr id="26" name="Freeform: Shape 8">
            <a:extLst>
              <a:ext uri="{FF2B5EF4-FFF2-40B4-BE49-F238E27FC236}">
                <a16:creationId xmlns:a16="http://schemas.microsoft.com/office/drawing/2014/main" id="{94B2908E-04B3-4B40-8DDD-1667E3F93DAE}"/>
              </a:ext>
            </a:extLst>
          </p:cNvPr>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 Placeholder 2">
            <a:extLst>
              <a:ext uri="{FF2B5EF4-FFF2-40B4-BE49-F238E27FC236}">
                <a16:creationId xmlns:a16="http://schemas.microsoft.com/office/drawing/2014/main" id="{525A7DB0-14F0-B341-AEBA-0DC92D001E33}"/>
              </a:ext>
            </a:extLst>
          </p:cNvPr>
          <p:cNvSpPr>
            <a:spLocks noGrp="1"/>
          </p:cNvSpPr>
          <p:nvPr>
            <p:ph type="body" idx="1"/>
          </p:nvPr>
        </p:nvSpPr>
        <p:spPr>
          <a:xfrm>
            <a:off x="1263197" y="2038570"/>
            <a:ext cx="408614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79D42B85-1179-7D46-AE33-2B64EEFC44B2}"/>
              </a:ext>
            </a:extLst>
          </p:cNvPr>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2">
            <a:extLst>
              <a:ext uri="{FF2B5EF4-FFF2-40B4-BE49-F238E27FC236}">
                <a16:creationId xmlns:a16="http://schemas.microsoft.com/office/drawing/2014/main" id="{2197AEE6-BBEC-494F-985F-3855AE4B14B5}"/>
              </a:ext>
            </a:extLst>
          </p:cNvPr>
          <p:cNvSpPr>
            <a:spLocks noGrp="1"/>
          </p:cNvSpPr>
          <p:nvPr>
            <p:ph type="body" idx="11"/>
          </p:nvPr>
        </p:nvSpPr>
        <p:spPr>
          <a:xfrm>
            <a:off x="6854754" y="2038570"/>
            <a:ext cx="408666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itle 1">
            <a:extLst>
              <a:ext uri="{FF2B5EF4-FFF2-40B4-BE49-F238E27FC236}">
                <a16:creationId xmlns:a16="http://schemas.microsoft.com/office/drawing/2014/main" id="{C2E270DF-A15A-D547-8882-6E5797B22CEA}"/>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28" name="Straight Connector 27">
            <a:extLst>
              <a:ext uri="{FF2B5EF4-FFF2-40B4-BE49-F238E27FC236}">
                <a16:creationId xmlns:a16="http://schemas.microsoft.com/office/drawing/2014/main" id="{79B3613A-9294-EA43-9505-F156E86E6E10}"/>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2E4B45-6E8A-44C6-9117-DF2BA9812882}"/>
              </a:ext>
            </a:extLst>
          </p:cNvPr>
          <p:cNvSpPr>
            <a:spLocks noGrp="1"/>
          </p:cNvSpPr>
          <p:nvPr>
            <p:ph sz="quarter" idx="12"/>
          </p:nvPr>
        </p:nvSpPr>
        <p:spPr>
          <a:xfrm>
            <a:off x="1263195" y="2885581"/>
            <a:ext cx="4086147" cy="3102469"/>
          </a:xfrm>
        </p:spPr>
        <p:txBody>
          <a:bodyPr/>
          <a:lstStyle/>
          <a:p>
            <a:pPr lvl="0"/>
            <a:r>
              <a:rPr lang="en-US"/>
              <a:t>Click to edit Master text styles</a:t>
            </a:r>
          </a:p>
        </p:txBody>
      </p:sp>
      <p:sp>
        <p:nvSpPr>
          <p:cNvPr id="13" name="Content Placeholder 2">
            <a:extLst>
              <a:ext uri="{FF2B5EF4-FFF2-40B4-BE49-F238E27FC236}">
                <a16:creationId xmlns:a16="http://schemas.microsoft.com/office/drawing/2014/main" id="{2B29B9FA-7273-4615-BD56-12D6427D024B}"/>
              </a:ext>
            </a:extLst>
          </p:cNvPr>
          <p:cNvSpPr>
            <a:spLocks noGrp="1"/>
          </p:cNvSpPr>
          <p:nvPr>
            <p:ph sz="quarter" idx="13"/>
          </p:nvPr>
        </p:nvSpPr>
        <p:spPr>
          <a:xfrm>
            <a:off x="6861067" y="2885581"/>
            <a:ext cx="4086667" cy="3102469"/>
          </a:xfrm>
        </p:spPr>
        <p:txBody>
          <a:bodyPr/>
          <a:lstStyle/>
          <a:p>
            <a:pPr lvl="0"/>
            <a:r>
              <a:rPr lang="en-US"/>
              <a:t>Click to edit Master text styles</a:t>
            </a:r>
          </a:p>
        </p:txBody>
      </p:sp>
      <p:sp>
        <p:nvSpPr>
          <p:cNvPr id="4" name="Date Placeholder 3">
            <a:extLst>
              <a:ext uri="{FF2B5EF4-FFF2-40B4-BE49-F238E27FC236}">
                <a16:creationId xmlns:a16="http://schemas.microsoft.com/office/drawing/2014/main" id="{1A093508-506F-4731-B6DA-F6E8F8B09553}"/>
              </a:ext>
            </a:extLst>
          </p:cNvPr>
          <p:cNvSpPr>
            <a:spLocks noGrp="1"/>
          </p:cNvSpPr>
          <p:nvPr>
            <p:ph type="dt" sz="half" idx="14"/>
          </p:nvPr>
        </p:nvSpPr>
        <p:spPr/>
        <p:txBody>
          <a:bodyPr/>
          <a:lstStyle>
            <a:lvl1pPr>
              <a:defRPr>
                <a:solidFill>
                  <a:schemeClr val="bg1"/>
                </a:solidFill>
              </a:defRPr>
            </a:lvl1pPr>
          </a:lstStyle>
          <a:p>
            <a:fld id="{906A8E3A-8DBF-0542-BC99-444DCA0CC2C2}" type="datetimeFigureOut">
              <a:rPr lang="en-US" smtClean="0"/>
              <a:pPr/>
              <a:t>2/2/2023</a:t>
            </a:fld>
            <a:endParaRPr lang="en-US" dirty="0"/>
          </a:p>
        </p:txBody>
      </p:sp>
      <p:sp>
        <p:nvSpPr>
          <p:cNvPr id="6" name="Footer Placeholder 5">
            <a:extLst>
              <a:ext uri="{FF2B5EF4-FFF2-40B4-BE49-F238E27FC236}">
                <a16:creationId xmlns:a16="http://schemas.microsoft.com/office/drawing/2014/main" id="{600CFF9F-3D1C-430B-BECE-49D87C7AE905}"/>
              </a:ext>
            </a:extLst>
          </p:cNvPr>
          <p:cNvSpPr>
            <a:spLocks noGrp="1"/>
          </p:cNvSpPr>
          <p:nvPr>
            <p:ph type="ftr" sz="quarter" idx="15"/>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3CD95F5F-990E-4917-82C6-FBFD4547AFB7}"/>
              </a:ext>
            </a:extLst>
          </p:cNvPr>
          <p:cNvSpPr>
            <a:spLocks noGrp="1"/>
          </p:cNvSpPr>
          <p:nvPr>
            <p:ph type="sldNum" sz="quarter" idx="16"/>
          </p:nvPr>
        </p:nvSpPr>
        <p:spPr/>
        <p:txBody>
          <a:bodyPr/>
          <a:lstStyle>
            <a:lvl1pPr>
              <a:defRPr>
                <a:solidFill>
                  <a:schemeClr val="bg1"/>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1540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accent6">
            <a:alpha val="30000"/>
          </a:schemeClr>
        </a:solidFill>
        <a:effectLst/>
      </p:bgPr>
    </p:bg>
    <p:spTree>
      <p:nvGrpSpPr>
        <p:cNvPr id="1" name=""/>
        <p:cNvGrpSpPr/>
        <p:nvPr/>
      </p:nvGrpSpPr>
      <p:grpSpPr>
        <a:xfrm>
          <a:off x="0" y="0"/>
          <a:ext cx="0" cy="0"/>
          <a:chOff x="0" y="0"/>
          <a:chExt cx="0" cy="0"/>
        </a:xfrm>
      </p:grpSpPr>
      <p:sp>
        <p:nvSpPr>
          <p:cNvPr id="8" name="Freeform: Shape 6">
            <a:extLst>
              <a:ext uri="{FF2B5EF4-FFF2-40B4-BE49-F238E27FC236}">
                <a16:creationId xmlns:a16="http://schemas.microsoft.com/office/drawing/2014/main" id="{E0728D6F-9DC1-CD49-A2D6-834724E8AF3F}"/>
              </a:ext>
            </a:extLst>
          </p:cNvPr>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30">
            <a:extLst>
              <a:ext uri="{FF2B5EF4-FFF2-40B4-BE49-F238E27FC236}">
                <a16:creationId xmlns:a16="http://schemas.microsoft.com/office/drawing/2014/main" id="{2120EC90-BDC2-0E4B-9A3F-97CA90AA39F1}"/>
              </a:ext>
            </a:extLst>
          </p:cNvPr>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anchor="ctr">
            <a:noAutofit/>
          </a:bodyPr>
          <a:lstStyle>
            <a:lvl1pPr marL="0" indent="0" algn="ctr">
              <a:buNone/>
              <a:defRPr sz="1800">
                <a:solidFill>
                  <a:schemeClr val="tx2"/>
                </a:solidFill>
              </a:defRPr>
            </a:lvl1pPr>
          </a:lstStyle>
          <a:p>
            <a:r>
              <a:rPr lang="en-US" noProof="0"/>
              <a:t>Click icon to add picture</a:t>
            </a:r>
            <a:endParaRPr lang="en-US" noProof="0" dirty="0"/>
          </a:p>
        </p:txBody>
      </p:sp>
      <p:sp>
        <p:nvSpPr>
          <p:cNvPr id="21" name="Rectangle 20">
            <a:extLst>
              <a:ext uri="{FF2B5EF4-FFF2-40B4-BE49-F238E27FC236}">
                <a16:creationId xmlns:a16="http://schemas.microsoft.com/office/drawing/2014/main" id="{F8985295-F0BC-9B4D-981C-D474C9EDECD0}"/>
              </a:ext>
            </a:extLst>
          </p:cNvPr>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le 1">
            <a:extLst>
              <a:ext uri="{FF2B5EF4-FFF2-40B4-BE49-F238E27FC236}">
                <a16:creationId xmlns:a16="http://schemas.microsoft.com/office/drawing/2014/main" id="{5CB02C94-6046-2E46-BE22-98A994B16607}"/>
              </a:ext>
            </a:extLst>
          </p:cNvPr>
          <p:cNvSpPr>
            <a:spLocks noGrp="1"/>
          </p:cNvSpPr>
          <p:nvPr>
            <p:ph type="title"/>
          </p:nvPr>
        </p:nvSpPr>
        <p:spPr>
          <a:xfrm>
            <a:off x="6767867" y="2763704"/>
            <a:ext cx="4559075"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24" name="Straight Connector 23">
            <a:extLst>
              <a:ext uri="{FF2B5EF4-FFF2-40B4-BE49-F238E27FC236}">
                <a16:creationId xmlns:a16="http://schemas.microsoft.com/office/drawing/2014/main" id="{E80620B5-CD54-A44A-A690-BB5E58FBDA77}"/>
              </a:ext>
            </a:extLst>
          </p:cNvPr>
          <p:cNvCxnSpPr>
            <a:cxnSpLocks/>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933D35FF-5668-47B8-A93C-30923509CC04}"/>
              </a:ext>
            </a:extLst>
          </p:cNvPr>
          <p:cNvSpPr>
            <a:spLocks noGrp="1"/>
          </p:cNvSpPr>
          <p:nvPr>
            <p:ph sz="quarter" idx="15"/>
          </p:nvPr>
        </p:nvSpPr>
        <p:spPr>
          <a:xfrm>
            <a:off x="6767513" y="3348038"/>
            <a:ext cx="4559074" cy="3008312"/>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11714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2/2/2023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spTree>
    <p:extLst>
      <p:ext uri="{BB962C8B-B14F-4D97-AF65-F5344CB8AC3E}">
        <p14:creationId xmlns:p14="http://schemas.microsoft.com/office/powerpoint/2010/main" val="411299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5CC2195-E771-AB42-B5A7-7832D8F418C4}"/>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tx1">
                    <a:tint val="75000"/>
                  </a:schemeClr>
                </a:solidFill>
              </a:defRPr>
            </a:lvl1pPr>
          </a:lstStyle>
          <a:p>
            <a:fld id="{906A8E3A-8DBF-0542-BC99-444DCA0CC2C2}" type="datetimeFigureOut">
              <a:rPr lang="en-US" smtClean="0"/>
              <a:pPr/>
              <a:t>2/2/2023</a:t>
            </a:fld>
            <a:endParaRPr lang="en-US" dirty="0"/>
          </a:p>
        </p:txBody>
      </p:sp>
      <p:sp>
        <p:nvSpPr>
          <p:cNvPr id="5" name="Footer Placeholder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492875"/>
            <a:ext cx="416859" cy="228600"/>
          </a:xfrm>
          <a:prstGeom prst="rect">
            <a:avLst/>
          </a:prstGeom>
        </p:spPr>
        <p:txBody>
          <a:bodyPr vert="horz" lIns="91440" tIns="45720" rIns="91440" bIns="45720" rtlCol="0" anchor="ctr"/>
          <a:lstStyle>
            <a:lvl1pPr algn="r">
              <a:defRPr sz="800">
                <a:solidFill>
                  <a:schemeClr val="tx1">
                    <a:tint val="75000"/>
                  </a:schemeClr>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2" r:id="rId3"/>
    <p:sldLayoutId id="2147483687" r:id="rId4"/>
    <p:sldLayoutId id="2147483693" r:id="rId5"/>
    <p:sldLayoutId id="2147483676" r:id="rId6"/>
  </p:sldLayoutIdLst>
  <p:txStyles>
    <p:titleStyle>
      <a:lvl1pPr algn="l" defTabSz="914400" rtl="0" eaLnBrk="1" latinLnBrk="0" hangingPunct="1">
        <a:lnSpc>
          <a:spcPct val="90000"/>
        </a:lnSpc>
        <a:spcBef>
          <a:spcPct val="0"/>
        </a:spcBef>
        <a:buNone/>
        <a:defRPr sz="2400" b="1" kern="1200" spc="150" baseline="0">
          <a:solidFill>
            <a:schemeClr val="accent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88D9E-0E14-1A65-F029-8378E8CFC002}"/>
              </a:ext>
            </a:extLst>
          </p:cNvPr>
          <p:cNvSpPr>
            <a:spLocks noGrp="1"/>
          </p:cNvSpPr>
          <p:nvPr>
            <p:ph type="ctrTitle"/>
          </p:nvPr>
        </p:nvSpPr>
        <p:spPr>
          <a:xfrm>
            <a:off x="40105" y="2933789"/>
            <a:ext cx="12111789" cy="1220477"/>
          </a:xfrm>
        </p:spPr>
        <p:txBody>
          <a:bodyPr>
            <a:noAutofit/>
          </a:bodyPr>
          <a:lstStyle/>
          <a:p>
            <a:r>
              <a:rPr lang="en-IN" sz="5400" dirty="0">
                <a:solidFill>
                  <a:srgbClr val="60AEE2"/>
                </a:solidFill>
                <a:latin typeface="Broadway" panose="04040905080B02020502" pitchFamily="82" charset="0"/>
              </a:rPr>
              <a:t>DIGITAL IMAGE </a:t>
            </a:r>
            <a:br>
              <a:rPr lang="en-IN" sz="5400" dirty="0">
                <a:solidFill>
                  <a:srgbClr val="60AEE2"/>
                </a:solidFill>
                <a:latin typeface="Broadway" panose="04040905080B02020502" pitchFamily="82" charset="0"/>
              </a:rPr>
            </a:br>
            <a:r>
              <a:rPr lang="en-IN" sz="5400" dirty="0">
                <a:solidFill>
                  <a:srgbClr val="60AEE2"/>
                </a:solidFill>
                <a:latin typeface="Broadway" panose="04040905080B02020502" pitchFamily="82" charset="0"/>
              </a:rPr>
              <a:t>PROCESSING</a:t>
            </a:r>
          </a:p>
        </p:txBody>
      </p:sp>
      <p:sp>
        <p:nvSpPr>
          <p:cNvPr id="4" name="Subtitle 3">
            <a:extLst>
              <a:ext uri="{FF2B5EF4-FFF2-40B4-BE49-F238E27FC236}">
                <a16:creationId xmlns:a16="http://schemas.microsoft.com/office/drawing/2014/main" id="{0FC816A0-1AF6-786D-FB48-4BCE34595434}"/>
              </a:ext>
            </a:extLst>
          </p:cNvPr>
          <p:cNvSpPr>
            <a:spLocks noGrp="1"/>
          </p:cNvSpPr>
          <p:nvPr>
            <p:ph type="subTitle" idx="1"/>
          </p:nvPr>
        </p:nvSpPr>
        <p:spPr>
          <a:xfrm>
            <a:off x="1701382" y="4320893"/>
            <a:ext cx="8789234" cy="846381"/>
          </a:xfrm>
        </p:spPr>
        <p:txBody>
          <a:bodyPr>
            <a:normAutofit/>
          </a:bodyPr>
          <a:lstStyle/>
          <a:p>
            <a:r>
              <a:rPr lang="en-IN" sz="2400" dirty="0">
                <a:solidFill>
                  <a:srgbClr val="CC86B5"/>
                </a:solidFill>
                <a:latin typeface="Bahnschrift SemiBold SemiConden" panose="020B0502040204020203" pitchFamily="34" charset="0"/>
              </a:rPr>
              <a:t>I. INTRODUCTION</a:t>
            </a:r>
          </a:p>
        </p:txBody>
      </p:sp>
    </p:spTree>
    <p:extLst>
      <p:ext uri="{BB962C8B-B14F-4D97-AF65-F5344CB8AC3E}">
        <p14:creationId xmlns:p14="http://schemas.microsoft.com/office/powerpoint/2010/main" val="168192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7" name="Title 1">
            <a:extLst>
              <a:ext uri="{FF2B5EF4-FFF2-40B4-BE49-F238E27FC236}">
                <a16:creationId xmlns:a16="http://schemas.microsoft.com/office/drawing/2014/main" id="{AA61D105-86EA-D0D3-BAAC-BA3821749BDB}"/>
              </a:ext>
            </a:extLst>
          </p:cNvPr>
          <p:cNvSpPr txBox="1">
            <a:spLocks/>
          </p:cNvSpPr>
          <p:nvPr/>
        </p:nvSpPr>
        <p:spPr>
          <a:xfrm>
            <a:off x="-578782" y="325171"/>
            <a:ext cx="10515600"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ORIGINS OF DIGITAL IMAGE PROCESSING</a:t>
            </a:r>
          </a:p>
        </p:txBody>
      </p:sp>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Then,  by the end of 1921, tapes perforated at the telegraph receiving terminal were used for printing, which was capable of printing 5 grey levels. This capability was increased to 15 by the end of 1929.</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Although the above involve digital images, they are not considered digital image processing results since digital computer were not used in their creation. The origin of digital image processing, is thus intimately tied with development of digital computers, and supporting technologies such as storage, display and transmission.</a:t>
            </a:r>
            <a:endParaRPr lang="en-IN" sz="1800" spc="0" dirty="0">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first computers powerful enough to carry out meaningful image processing tasks appeared in the early 1960s. The birth of digital image processing, can be traced back to availability of those machines, and to the onset of space program, wherein the pictures sent  by Ranger 7 from moon needed to processed to correct various types of image distortion inherent in the on-board television camera.</a:t>
            </a:r>
          </a:p>
        </p:txBody>
      </p:sp>
    </p:spTree>
    <p:extLst>
      <p:ext uri="{BB962C8B-B14F-4D97-AF65-F5344CB8AC3E}">
        <p14:creationId xmlns:p14="http://schemas.microsoft.com/office/powerpoint/2010/main" val="175574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6059905" cy="4701089"/>
          </a:xfrm>
        </p:spPr>
        <p:txBody>
          <a:bodyPr>
            <a:normAutofit lnSpcReduction="10000"/>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In parallel with space applications, digital image processing techniques were used in medical imaging such as invention of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Computerized Axial Tomography</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(CAT) and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Computerized Tomography</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(CT).</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From late 1960s, the field has grown rapidly and is now serving broad range of applications such as in X-rays, biological sciences, geography (studying aerial and satellite images), archaeology, physics, astronomy, nuclear medicine, law enforcement, defence and industry.</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The picture to the right is the first picture of the moon by a U.S. spacecraft </a:t>
            </a:r>
            <a:r>
              <a:rPr lang="en-IN" sz="1800" i="1" dirty="0">
                <a:latin typeface="Gill Sans MT" panose="020B0502020104020203" pitchFamily="34" charset="0"/>
                <a:ea typeface="Calibri" panose="020F0502020204030204" pitchFamily="34" charset="0"/>
                <a:cs typeface="Times New Roman" panose="02020603050405020304" pitchFamily="18" charset="0"/>
              </a:rPr>
              <a:t>Ranger 7</a:t>
            </a:r>
            <a:r>
              <a:rPr lang="en-IN" sz="1800" dirty="0">
                <a:latin typeface="Gill Sans MT" panose="020B0502020104020203" pitchFamily="34" charset="0"/>
                <a:ea typeface="Calibri" panose="020F0502020204030204" pitchFamily="34" charset="0"/>
                <a:cs typeface="Times New Roman" panose="02020603050405020304" pitchFamily="18" charset="0"/>
              </a:rPr>
              <a:t> took on July 31, 1964.</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3074" name="Picture 2" descr="Ranger 7: First U.S. Close-Ups of the Moon | Space">
            <a:extLst>
              <a:ext uri="{FF2B5EF4-FFF2-40B4-BE49-F238E27FC236}">
                <a16:creationId xmlns:a16="http://schemas.microsoft.com/office/drawing/2014/main" id="{04748ED4-497C-A8C8-CE61-23672F591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322" y="1612984"/>
            <a:ext cx="4299284" cy="429928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EC9DA81-C4AE-236A-4A88-E8E510D418C3}"/>
              </a:ext>
            </a:extLst>
          </p:cNvPr>
          <p:cNvSpPr txBox="1">
            <a:spLocks/>
          </p:cNvSpPr>
          <p:nvPr/>
        </p:nvSpPr>
        <p:spPr>
          <a:xfrm>
            <a:off x="-240633" y="269023"/>
            <a:ext cx="9471597"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ORIGINS OF DIGITAL IMAGE PROCESSING</a:t>
            </a:r>
          </a:p>
        </p:txBody>
      </p:sp>
    </p:spTree>
    <p:extLst>
      <p:ext uri="{BB962C8B-B14F-4D97-AF65-F5344CB8AC3E}">
        <p14:creationId xmlns:p14="http://schemas.microsoft.com/office/powerpoint/2010/main" val="233688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sz="2800" b="1" dirty="0">
                <a:effectLst/>
                <a:latin typeface="Broadway" panose="04040905080B02020502" pitchFamily="82" charset="0"/>
                <a:ea typeface="Calibri" panose="020F0502020204030204" pitchFamily="34" charset="0"/>
                <a:cs typeface="Times New Roman" panose="02020603050405020304" pitchFamily="18" charset="0"/>
              </a:rPr>
              <a:t>Applications of digital image processing</a:t>
            </a:r>
            <a:endParaRPr lang="en-IN" sz="2800" dirty="0">
              <a:latin typeface="Broadway" panose="04040905080B02020502" pitchFamily="82" charset="0"/>
            </a:endParaRPr>
          </a:p>
        </p:txBody>
      </p:sp>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29456" y="1411705"/>
            <a:ext cx="10524344" cy="4701089"/>
          </a:xfrm>
        </p:spPr>
        <p:txBody>
          <a:bodyPr>
            <a:normAutofit/>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There is almost no area of technical endeavour that is not impacted in some way by digital image processing. The areas of application are so varied that some from of organization is desirable in attempting to capture the breadth of this field.</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One of the simplest way to visualise the extent of these applications is to categorize images according to their source (e.g., X-ray, visual, infrared, and so on). </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The principal energy source for images in use today is the electromagnetic spectrum. Other important sources of energy include acoustic, ultrasonic, and electronic (in the form of electronic beams used in electron microscopy).</a:t>
            </a:r>
            <a:r>
              <a:rPr lang="en-IN" sz="2000" dirty="0">
                <a:latin typeface="Gill Sans MT" panose="020B0502020104020203" pitchFamily="34" charset="0"/>
                <a:ea typeface="Calibri" panose="020F0502020204030204" pitchFamily="34" charset="0"/>
                <a:cs typeface="Times New Roman" panose="02020603050405020304" pitchFamily="18" charset="0"/>
              </a:rPr>
              <a:t> </a:t>
            </a:r>
            <a:r>
              <a:rPr lang="en-IN" sz="1800" dirty="0">
                <a:latin typeface="Gill Sans MT" panose="020B0502020104020203" pitchFamily="34" charset="0"/>
                <a:ea typeface="Calibri" panose="020F0502020204030204" pitchFamily="34" charset="0"/>
                <a:cs typeface="Times New Roman" panose="02020603050405020304" pitchFamily="18" charset="0"/>
              </a:rPr>
              <a:t>Applications of each are discussed.</a:t>
            </a:r>
          </a:p>
          <a:p>
            <a:pPr>
              <a:lnSpc>
                <a:spcPct val="107000"/>
              </a:lnSpc>
              <a:spcAft>
                <a:spcPts val="800"/>
              </a:spcAft>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68F7878-2AB8-1659-F5C8-DA1446BC7FC1}"/>
              </a:ext>
            </a:extLst>
          </p:cNvPr>
          <p:cNvPicPr>
            <a:picLocks noChangeAspect="1"/>
          </p:cNvPicPr>
          <p:nvPr/>
        </p:nvPicPr>
        <p:blipFill>
          <a:blip r:embed="rId2"/>
          <a:stretch>
            <a:fillRect/>
          </a:stretch>
        </p:blipFill>
        <p:spPr>
          <a:xfrm>
            <a:off x="1326345" y="4539915"/>
            <a:ext cx="9602032" cy="1572879"/>
          </a:xfrm>
          <a:prstGeom prst="rect">
            <a:avLst/>
          </a:prstGeom>
        </p:spPr>
      </p:pic>
    </p:spTree>
    <p:extLst>
      <p:ext uri="{BB962C8B-B14F-4D97-AF65-F5344CB8AC3E}">
        <p14:creationId xmlns:p14="http://schemas.microsoft.com/office/powerpoint/2010/main" val="703258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9" name="Title 1">
            <a:extLst>
              <a:ext uri="{FF2B5EF4-FFF2-40B4-BE49-F238E27FC236}">
                <a16:creationId xmlns:a16="http://schemas.microsoft.com/office/drawing/2014/main" id="{B674B564-1EE6-C385-CF72-E994496F64CA}"/>
              </a:ext>
            </a:extLst>
          </p:cNvPr>
          <p:cNvSpPr>
            <a:spLocks noGrp="1"/>
          </p:cNvSpPr>
          <p:nvPr>
            <p:ph type="title"/>
          </p:nvPr>
        </p:nvSpPr>
        <p:spPr>
          <a:xfrm>
            <a:off x="1017407" y="441158"/>
            <a:ext cx="10515600" cy="1612984"/>
          </a:xfrm>
        </p:spPr>
        <p:txBody>
          <a:bodyPr/>
          <a:lstStyle/>
          <a:p>
            <a:r>
              <a:rPr lang="en-IN" dirty="0">
                <a:latin typeface="Broadway" panose="04040905080B02020502" pitchFamily="82" charset="0"/>
              </a:rPr>
              <a:t>Gamma-Ray Imaging</a:t>
            </a:r>
          </a:p>
        </p:txBody>
      </p:sp>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6348663" cy="4701089"/>
          </a:xfrm>
          <a:prstGeom prst="rect">
            <a:avLst/>
          </a:prstGeom>
        </p:spPr>
        <p:txBody>
          <a:bodyPr>
            <a:normAutofit fontScale="92500"/>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Major uses of gamma ray imaging include nuclear medicine and astronomical observations. In nuclear medicine, the approach is to inject a patient with a radioactive isotope that emits gamma rays as it decays. </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figure</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shows an image of complete bone scan obtained by using gamma-ray imaging. Images of this sort are used to locate tumours, infections or bone pathology. Positron emission tomography (PET) is another major modality. Similarly, it is used to analyse astronomical objects like constellations and stars. </a:t>
            </a:r>
          </a:p>
        </p:txBody>
      </p:sp>
      <p:pic>
        <p:nvPicPr>
          <p:cNvPr id="3" name="Picture 2">
            <a:extLst>
              <a:ext uri="{FF2B5EF4-FFF2-40B4-BE49-F238E27FC236}">
                <a16:creationId xmlns:a16="http://schemas.microsoft.com/office/drawing/2014/main" id="{51BE50B2-F070-3214-595C-2F673F0D4408}"/>
              </a:ext>
            </a:extLst>
          </p:cNvPr>
          <p:cNvPicPr>
            <a:picLocks noChangeAspect="1"/>
          </p:cNvPicPr>
          <p:nvPr/>
        </p:nvPicPr>
        <p:blipFill>
          <a:blip r:embed="rId3"/>
          <a:stretch>
            <a:fillRect/>
          </a:stretch>
        </p:blipFill>
        <p:spPr>
          <a:xfrm>
            <a:off x="7186863" y="1617271"/>
            <a:ext cx="3866148" cy="4345286"/>
          </a:xfrm>
          <a:prstGeom prst="rect">
            <a:avLst/>
          </a:prstGeom>
        </p:spPr>
      </p:pic>
    </p:spTree>
    <p:extLst>
      <p:ext uri="{BB962C8B-B14F-4D97-AF65-F5344CB8AC3E}">
        <p14:creationId xmlns:p14="http://schemas.microsoft.com/office/powerpoint/2010/main" val="285289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9" name="Title 1">
            <a:extLst>
              <a:ext uri="{FF2B5EF4-FFF2-40B4-BE49-F238E27FC236}">
                <a16:creationId xmlns:a16="http://schemas.microsoft.com/office/drawing/2014/main" id="{B674B564-1EE6-C385-CF72-E994496F64CA}"/>
              </a:ext>
            </a:extLst>
          </p:cNvPr>
          <p:cNvSpPr>
            <a:spLocks noGrp="1"/>
          </p:cNvSpPr>
          <p:nvPr>
            <p:ph type="title"/>
          </p:nvPr>
        </p:nvSpPr>
        <p:spPr>
          <a:xfrm>
            <a:off x="1017407" y="441158"/>
            <a:ext cx="10515600" cy="1612984"/>
          </a:xfrm>
        </p:spPr>
        <p:txBody>
          <a:bodyPr/>
          <a:lstStyle/>
          <a:p>
            <a:r>
              <a:rPr lang="en-IN" dirty="0">
                <a:latin typeface="Broadway" panose="04040905080B02020502" pitchFamily="82" charset="0"/>
              </a:rPr>
              <a:t>X-Ray Imaging</a:t>
            </a:r>
          </a:p>
        </p:txBody>
      </p:sp>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6348663"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X-rays are one of the oldest source of EM radiation used for imaging. The best known use is in medical diagnostics but they are also extensively used in industry and other areas like astronomy. X-rays generated from X-ray tube, where accelerated electrons strike positive anode, are passed through patient onto the devices (such as a phosphorous screen). Angiography (area of contrast enhancement radiography used to obtain images of blood vessels), Computerized Axial Tomography (CAT), etc are other applications of X-ray Imaging.</a:t>
            </a:r>
          </a:p>
        </p:txBody>
      </p:sp>
      <p:pic>
        <p:nvPicPr>
          <p:cNvPr id="4098" name="Picture 2" descr="Chest radiograph - Wikipedia">
            <a:extLst>
              <a:ext uri="{FF2B5EF4-FFF2-40B4-BE49-F238E27FC236}">
                <a16:creationId xmlns:a16="http://schemas.microsoft.com/office/drawing/2014/main" id="{AA2125DE-DA69-4500-B0C5-962A63644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69" y="1673538"/>
            <a:ext cx="3592759" cy="41103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5F208B-F74D-9E01-A1F0-A764EAF64B69}"/>
              </a:ext>
            </a:extLst>
          </p:cNvPr>
          <p:cNvSpPr txBox="1"/>
          <p:nvPr/>
        </p:nvSpPr>
        <p:spPr>
          <a:xfrm>
            <a:off x="8037095" y="5819360"/>
            <a:ext cx="4010526" cy="276999"/>
          </a:xfrm>
          <a:prstGeom prst="rect">
            <a:avLst/>
          </a:prstGeom>
          <a:noFill/>
        </p:spPr>
        <p:txBody>
          <a:bodyPr wrap="square" rtlCol="0">
            <a:spAutoFit/>
          </a:bodyPr>
          <a:lstStyle/>
          <a:p>
            <a:r>
              <a:rPr lang="en-IN" sz="1200" dirty="0"/>
              <a:t>Image showing a chest X-ray</a:t>
            </a:r>
          </a:p>
        </p:txBody>
      </p:sp>
    </p:spTree>
    <p:extLst>
      <p:ext uri="{BB962C8B-B14F-4D97-AF65-F5344CB8AC3E}">
        <p14:creationId xmlns:p14="http://schemas.microsoft.com/office/powerpoint/2010/main" val="26271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4791636" cy="4912126"/>
          </a:xfrm>
        </p:spPr>
        <p:txBody>
          <a:bodyPr>
            <a:normAutofit/>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Various applications of Ultraviolet imaging exist like lithography, industrial inspection, microscopy, lasers, biological imaging, and astronomical observations. </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One of the uses in microscopy  is of the field of fluorescence microscopy, where ultraviolet light is irradiated on a prepared specimen kept on non-fluorescent background, emits fluorescent light, typically in visible red, which can differentiate it from the background.</a:t>
            </a:r>
          </a:p>
          <a:p>
            <a:endParaRPr lang="en-US" sz="1800" dirty="0">
              <a:latin typeface="Gill Sans MT" panose="020B0502020104020203" pitchFamily="34" charset="0"/>
            </a:endParaRP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p:txBody>
          <a:bodyPr/>
          <a:lstStyle/>
          <a:p>
            <a:r>
              <a:rPr lang="en-US" dirty="0">
                <a:latin typeface="Broadway" panose="04040905080B02020502" pitchFamily="82" charset="0"/>
              </a:rPr>
              <a:t>UV Band Imaging</a:t>
            </a:r>
          </a:p>
        </p:txBody>
      </p:sp>
      <p:pic>
        <p:nvPicPr>
          <p:cNvPr id="5" name="Picture 4">
            <a:extLst>
              <a:ext uri="{FF2B5EF4-FFF2-40B4-BE49-F238E27FC236}">
                <a16:creationId xmlns:a16="http://schemas.microsoft.com/office/drawing/2014/main" id="{13083BD8-BBFB-B4A2-5147-C010C0E0F3CB}"/>
              </a:ext>
            </a:extLst>
          </p:cNvPr>
          <p:cNvPicPr>
            <a:picLocks noChangeAspect="1"/>
          </p:cNvPicPr>
          <p:nvPr/>
        </p:nvPicPr>
        <p:blipFill>
          <a:blip r:embed="rId2"/>
          <a:stretch>
            <a:fillRect/>
          </a:stretch>
        </p:blipFill>
        <p:spPr>
          <a:xfrm>
            <a:off x="6416842" y="1048268"/>
            <a:ext cx="5365929" cy="4633864"/>
          </a:xfrm>
          <a:prstGeom prst="rect">
            <a:avLst/>
          </a:prstGeom>
        </p:spPr>
      </p:pic>
      <p:sp>
        <p:nvSpPr>
          <p:cNvPr id="6" name="TextBox 5">
            <a:extLst>
              <a:ext uri="{FF2B5EF4-FFF2-40B4-BE49-F238E27FC236}">
                <a16:creationId xmlns:a16="http://schemas.microsoft.com/office/drawing/2014/main" id="{8376946E-8A94-43B0-B644-5AC9535AAE8B}"/>
              </a:ext>
            </a:extLst>
          </p:cNvPr>
          <p:cNvSpPr txBox="1"/>
          <p:nvPr/>
        </p:nvSpPr>
        <p:spPr>
          <a:xfrm>
            <a:off x="6416842" y="5767137"/>
            <a:ext cx="5365929" cy="461665"/>
          </a:xfrm>
          <a:prstGeom prst="rect">
            <a:avLst/>
          </a:prstGeom>
          <a:noFill/>
        </p:spPr>
        <p:txBody>
          <a:bodyPr wrap="square" rtlCol="0">
            <a:spAutoFit/>
          </a:bodyPr>
          <a:lstStyle/>
          <a:p>
            <a:r>
              <a:rPr lang="en-IN" sz="1200" dirty="0"/>
              <a:t>Image showing normal corn (left) and corn infected by smut (right) taken through ultraviolet imaging. </a:t>
            </a:r>
          </a:p>
        </p:txBody>
      </p:sp>
    </p:spTree>
    <p:extLst>
      <p:ext uri="{BB962C8B-B14F-4D97-AF65-F5344CB8AC3E}">
        <p14:creationId xmlns:p14="http://schemas.microsoft.com/office/powerpoint/2010/main" val="162519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661736" y="1393174"/>
            <a:ext cx="4791636" cy="4912126"/>
          </a:xfrm>
        </p:spPr>
        <p:txBody>
          <a:bodyPr>
            <a:normAutofit fontScale="92500" lnSpcReduction="20000"/>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As visible light spectrum is the most familiar one, the applications in this area are numerous. The infrared band is often used in conjunction with visual imaging. There are several fields like light microscopy, astronomy, remote sensing, industry and law enforcement.</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Light microscopy is used for pharmaceuticals, micro inspection, and material characterization, etc.</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Remote sensing usually includes several bands in the visual and infrared regions of the spectrum and are used for wide variety of applications such as monitoring environmental conditions and geography. Even weather observation and prediction is also done.</a:t>
            </a: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p:txBody>
          <a:bodyPr/>
          <a:lstStyle/>
          <a:p>
            <a:r>
              <a:rPr lang="en-US" dirty="0">
                <a:latin typeface="Broadway" panose="04040905080B02020502" pitchFamily="82" charset="0"/>
              </a:rPr>
              <a:t>Visible and IR Imaging</a:t>
            </a:r>
          </a:p>
        </p:txBody>
      </p:sp>
      <p:pic>
        <p:nvPicPr>
          <p:cNvPr id="5124" name="Picture 4" descr="12 Infrared satellite images of the Americas. The small gray map is provided for reference. (Courtesy of NOAA.)">
            <a:extLst>
              <a:ext uri="{FF2B5EF4-FFF2-40B4-BE49-F238E27FC236}">
                <a16:creationId xmlns:a16="http://schemas.microsoft.com/office/drawing/2014/main" id="{B4820D29-75AD-90E3-C7F5-9304F60C8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458" y="513346"/>
            <a:ext cx="4947656" cy="552650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B2B2A9-9231-164C-717C-250D0A156878}"/>
              </a:ext>
            </a:extLst>
          </p:cNvPr>
          <p:cNvSpPr txBox="1"/>
          <p:nvPr/>
        </p:nvSpPr>
        <p:spPr>
          <a:xfrm>
            <a:off x="6651458" y="6166800"/>
            <a:ext cx="5233187" cy="276999"/>
          </a:xfrm>
          <a:prstGeom prst="rect">
            <a:avLst/>
          </a:prstGeom>
          <a:noFill/>
        </p:spPr>
        <p:txBody>
          <a:bodyPr wrap="square" rtlCol="0">
            <a:spAutoFit/>
          </a:bodyPr>
          <a:lstStyle/>
          <a:p>
            <a:r>
              <a:rPr lang="en-IN" sz="1200" dirty="0"/>
              <a:t>Image showing Infrared satellite images of the Americas.</a:t>
            </a:r>
          </a:p>
        </p:txBody>
      </p:sp>
    </p:spTree>
    <p:extLst>
      <p:ext uri="{BB962C8B-B14F-4D97-AF65-F5344CB8AC3E}">
        <p14:creationId xmlns:p14="http://schemas.microsoft.com/office/powerpoint/2010/main" val="87840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CC6EB-404F-8CA2-43E5-C456FFAB9D9C}"/>
              </a:ext>
            </a:extLst>
          </p:cNvPr>
          <p:cNvPicPr>
            <a:picLocks noChangeAspect="1"/>
          </p:cNvPicPr>
          <p:nvPr/>
        </p:nvPicPr>
        <p:blipFill>
          <a:blip r:embed="rId2"/>
          <a:stretch>
            <a:fillRect/>
          </a:stretch>
        </p:blipFill>
        <p:spPr>
          <a:xfrm flipH="1">
            <a:off x="-1" y="-7010"/>
            <a:ext cx="12192000" cy="6865009"/>
          </a:xfrm>
          <a:prstGeom prst="rect">
            <a:avLst/>
          </a:prstGeom>
        </p:spPr>
      </p:pic>
      <p:sp>
        <p:nvSpPr>
          <p:cNvPr id="8" name="Title 40">
            <a:extLst>
              <a:ext uri="{FF2B5EF4-FFF2-40B4-BE49-F238E27FC236}">
                <a16:creationId xmlns:a16="http://schemas.microsoft.com/office/drawing/2014/main" id="{B657B36C-F78B-3A03-2944-036630A106A5}"/>
              </a:ext>
            </a:extLst>
          </p:cNvPr>
          <p:cNvSpPr>
            <a:spLocks noGrp="1"/>
          </p:cNvSpPr>
          <p:nvPr>
            <p:ph type="title"/>
          </p:nvPr>
        </p:nvSpPr>
        <p:spPr>
          <a:xfrm>
            <a:off x="6292516" y="696327"/>
            <a:ext cx="4791637" cy="583800"/>
          </a:xfrm>
        </p:spPr>
        <p:txBody>
          <a:bodyPr/>
          <a:lstStyle/>
          <a:p>
            <a:r>
              <a:rPr lang="en-US" dirty="0">
                <a:latin typeface="Broadway" panose="04040905080B02020502" pitchFamily="82" charset="0"/>
              </a:rPr>
              <a:t>Visible and IR Imaging</a:t>
            </a:r>
          </a:p>
        </p:txBody>
      </p:sp>
      <p:sp>
        <p:nvSpPr>
          <p:cNvPr id="9" name="Content Placeholder 17">
            <a:extLst>
              <a:ext uri="{FF2B5EF4-FFF2-40B4-BE49-F238E27FC236}">
                <a16:creationId xmlns:a16="http://schemas.microsoft.com/office/drawing/2014/main" id="{FFC5B574-5B7D-7A57-51C5-179C76D4D02F}"/>
              </a:ext>
            </a:extLst>
          </p:cNvPr>
          <p:cNvSpPr txBox="1">
            <a:spLocks/>
          </p:cNvSpPr>
          <p:nvPr/>
        </p:nvSpPr>
        <p:spPr>
          <a:xfrm>
            <a:off x="6192252" y="1358601"/>
            <a:ext cx="5390148"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A major area of imaging in the visible spectrum is in automated visual inspection of manufactured goods, wherein product is inspected to spot deformities, missing parts, etc.</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Even, images of thumbprints are routinely processed by a computer, either to enhance them or to find features that aid in the automated search of a database for potential matches, used in law enforcement etc. Also imaging is used to inspect and count currency notes, read the serial numbers for the purpose of tracking and identifying currency bills. Automated license place reading is another example.</a:t>
            </a:r>
          </a:p>
        </p:txBody>
      </p:sp>
      <p:pic>
        <p:nvPicPr>
          <p:cNvPr id="6146" name="Picture 2" descr="Digital Image Processing Chapter 1: Introduction. - ppt download">
            <a:extLst>
              <a:ext uri="{FF2B5EF4-FFF2-40B4-BE49-F238E27FC236}">
                <a16:creationId xmlns:a16="http://schemas.microsoft.com/office/drawing/2014/main" id="{8C720165-4660-3C64-EB67-9BFEB570A9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64" t="2456" r="20877" b="1755"/>
          <a:stretch/>
        </p:blipFill>
        <p:spPr bwMode="auto">
          <a:xfrm>
            <a:off x="457201" y="536975"/>
            <a:ext cx="5053263" cy="53264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1DE7D50-B638-51CA-0778-2635A3247C85}"/>
              </a:ext>
            </a:extLst>
          </p:cNvPr>
          <p:cNvSpPr txBox="1"/>
          <p:nvPr/>
        </p:nvSpPr>
        <p:spPr>
          <a:xfrm>
            <a:off x="413161" y="5900780"/>
            <a:ext cx="5365929" cy="646331"/>
          </a:xfrm>
          <a:prstGeom prst="rect">
            <a:avLst/>
          </a:prstGeom>
          <a:noFill/>
        </p:spPr>
        <p:txBody>
          <a:bodyPr wrap="square" rtlCol="0">
            <a:spAutoFit/>
          </a:bodyPr>
          <a:lstStyle/>
          <a:p>
            <a:r>
              <a:rPr lang="en-IN" sz="1200" dirty="0"/>
              <a:t>Image showing examples of imaging in visible spectrum. (a) Thumb print. (b) Paper currency. (c) and (d) Automated license plate reading.</a:t>
            </a:r>
          </a:p>
        </p:txBody>
      </p:sp>
    </p:spTree>
    <p:extLst>
      <p:ext uri="{BB962C8B-B14F-4D97-AF65-F5344CB8AC3E}">
        <p14:creationId xmlns:p14="http://schemas.microsoft.com/office/powerpoint/2010/main" val="3012455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CC6EB-404F-8CA2-43E5-C456FFAB9D9C}"/>
              </a:ext>
            </a:extLst>
          </p:cNvPr>
          <p:cNvPicPr>
            <a:picLocks noChangeAspect="1"/>
          </p:cNvPicPr>
          <p:nvPr/>
        </p:nvPicPr>
        <p:blipFill>
          <a:blip r:embed="rId2"/>
          <a:stretch>
            <a:fillRect/>
          </a:stretch>
        </p:blipFill>
        <p:spPr>
          <a:xfrm flipH="1">
            <a:off x="-1" y="-7010"/>
            <a:ext cx="12192000" cy="6865009"/>
          </a:xfrm>
          <a:prstGeom prst="rect">
            <a:avLst/>
          </a:prstGeom>
        </p:spPr>
      </p:pic>
      <p:sp>
        <p:nvSpPr>
          <p:cNvPr id="8" name="Title 40">
            <a:extLst>
              <a:ext uri="{FF2B5EF4-FFF2-40B4-BE49-F238E27FC236}">
                <a16:creationId xmlns:a16="http://schemas.microsoft.com/office/drawing/2014/main" id="{B657B36C-F78B-3A03-2944-036630A106A5}"/>
              </a:ext>
            </a:extLst>
          </p:cNvPr>
          <p:cNvSpPr>
            <a:spLocks noGrp="1"/>
          </p:cNvSpPr>
          <p:nvPr>
            <p:ph type="title"/>
          </p:nvPr>
        </p:nvSpPr>
        <p:spPr>
          <a:xfrm>
            <a:off x="6292516" y="696327"/>
            <a:ext cx="4791637" cy="583800"/>
          </a:xfrm>
        </p:spPr>
        <p:txBody>
          <a:bodyPr/>
          <a:lstStyle/>
          <a:p>
            <a:r>
              <a:rPr lang="en-IN" sz="2300" dirty="0">
                <a:latin typeface="Broadway" panose="04040905080B02020502" pitchFamily="82" charset="0"/>
                <a:ea typeface="Calibri" panose="020F0502020204030204" pitchFamily="34" charset="0"/>
                <a:cs typeface="Times New Roman" panose="02020603050405020304" pitchFamily="18" charset="0"/>
              </a:rPr>
              <a:t>M</a:t>
            </a:r>
            <a:r>
              <a:rPr lang="en-IN" sz="2300" b="1" dirty="0">
                <a:effectLst/>
                <a:latin typeface="Broadway" panose="04040905080B02020502" pitchFamily="82" charset="0"/>
                <a:ea typeface="Calibri" panose="020F0502020204030204" pitchFamily="34" charset="0"/>
                <a:cs typeface="Times New Roman" panose="02020603050405020304" pitchFamily="18" charset="0"/>
              </a:rPr>
              <a:t>icrowave band Imaging:</a:t>
            </a:r>
            <a:endParaRPr lang="en-US" sz="2300" dirty="0">
              <a:latin typeface="Broadway" panose="04040905080B02020502" pitchFamily="82" charset="0"/>
            </a:endParaRPr>
          </a:p>
        </p:txBody>
      </p:sp>
      <p:sp>
        <p:nvSpPr>
          <p:cNvPr id="9" name="Content Placeholder 17">
            <a:extLst>
              <a:ext uri="{FF2B5EF4-FFF2-40B4-BE49-F238E27FC236}">
                <a16:creationId xmlns:a16="http://schemas.microsoft.com/office/drawing/2014/main" id="{FFC5B574-5B7D-7A57-51C5-179C76D4D02F}"/>
              </a:ext>
            </a:extLst>
          </p:cNvPr>
          <p:cNvSpPr txBox="1">
            <a:spLocks/>
          </p:cNvSpPr>
          <p:nvPr/>
        </p:nvSpPr>
        <p:spPr>
          <a:xfrm>
            <a:off x="6192252" y="1358601"/>
            <a:ext cx="5390148"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principal application of imaging in microwave band is radar. The unique feature of radar is its ability to collect data over virtually any region at any time, regardless of weather, or ambient light conditions. Some radar waves can penetrate clouds, and under certain conditions, can also see through vegetation, ice and dry sand.</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Figure shows a spaceborne radar image covering a rugged </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mountaineous</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area of southeast Tibet. Note the absence of clouds and other atmospheric interferences normally encountered in imaging in visual band.</a:t>
            </a:r>
          </a:p>
          <a:p>
            <a:pPr marL="0" indent="0">
              <a:lnSpc>
                <a:spcPct val="107000"/>
              </a:lnSpc>
              <a:spcAft>
                <a:spcPts val="800"/>
              </a:spcAft>
              <a:buNone/>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1DE7D50-B638-51CA-0778-2635A3247C85}"/>
              </a:ext>
            </a:extLst>
          </p:cNvPr>
          <p:cNvSpPr txBox="1"/>
          <p:nvPr/>
        </p:nvSpPr>
        <p:spPr>
          <a:xfrm>
            <a:off x="316979" y="5237110"/>
            <a:ext cx="5365929" cy="461665"/>
          </a:xfrm>
          <a:prstGeom prst="rect">
            <a:avLst/>
          </a:prstGeom>
          <a:noFill/>
        </p:spPr>
        <p:txBody>
          <a:bodyPr wrap="square" rtlCol="0">
            <a:spAutoFit/>
          </a:bodyPr>
          <a:lstStyle/>
          <a:p>
            <a:r>
              <a:rPr lang="en-IN" sz="1200" dirty="0"/>
              <a:t>Spaceborne radar image of mountainous region in southeast Tibet (Courtesy of NASA)</a:t>
            </a:r>
          </a:p>
        </p:txBody>
      </p:sp>
      <p:pic>
        <p:nvPicPr>
          <p:cNvPr id="7170" name="Picture 2" descr="Radar image of mountains in Tibet - Stock Image - E520/0272 - Science Photo  Library">
            <a:extLst>
              <a:ext uri="{FF2B5EF4-FFF2-40B4-BE49-F238E27FC236}">
                <a16:creationId xmlns:a16="http://schemas.microsoft.com/office/drawing/2014/main" id="{06F4774A-8E42-405E-D05A-7FB4E2A1B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79" y="985086"/>
            <a:ext cx="5462111" cy="4084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184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sz="2800" dirty="0">
                <a:latin typeface="Broadway" panose="04040905080B02020502" pitchFamily="82" charset="0"/>
                <a:ea typeface="Calibri" panose="020F0502020204030204" pitchFamily="34" charset="0"/>
                <a:cs typeface="Times New Roman" panose="02020603050405020304" pitchFamily="18" charset="0"/>
              </a:rPr>
              <a:t>Imaging in Radio wave band:</a:t>
            </a:r>
            <a:endParaRPr lang="en-IN" sz="2800" dirty="0">
              <a:latin typeface="Broadway" panose="04040905080B02020502" pitchFamily="82" charset="0"/>
            </a:endParaRPr>
          </a:p>
        </p:txBody>
      </p:sp>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29456" y="1411705"/>
            <a:ext cx="10524344" cy="4701089"/>
          </a:xfrm>
        </p:spPr>
        <p:txBody>
          <a:bodyPr>
            <a:normAutofit/>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major applications of imaging in the radio band are in medicine and astronomy. In medicine, radio waves are used in Magnetic Resonance Imaging (MRI). In astronomy, they are used to monitor celestial bodies activity. Also, background radiation (usually consisting of radio waves) is essential in the theory of expanding universe.</a:t>
            </a:r>
          </a:p>
          <a:p>
            <a:pPr>
              <a:lnSpc>
                <a:spcPct val="107000"/>
              </a:lnSpc>
              <a:spcAft>
                <a:spcPts val="800"/>
              </a:spcAft>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9218" name="Picture 2" descr="Knee Mri Stock Photos, Pictures &amp; Royalty-Free Images - iStock">
            <a:extLst>
              <a:ext uri="{FF2B5EF4-FFF2-40B4-BE49-F238E27FC236}">
                <a16:creationId xmlns:a16="http://schemas.microsoft.com/office/drawing/2014/main" id="{41198EBB-9E35-7B3B-65CB-74D4468F3D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550" b="6058"/>
          <a:stretch/>
        </p:blipFill>
        <p:spPr bwMode="auto">
          <a:xfrm>
            <a:off x="2956760" y="2791325"/>
            <a:ext cx="5829300" cy="28635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45FA32-E1CA-848C-A92A-5F5B8C38270E}"/>
              </a:ext>
            </a:extLst>
          </p:cNvPr>
          <p:cNvSpPr txBox="1"/>
          <p:nvPr/>
        </p:nvSpPr>
        <p:spPr>
          <a:xfrm>
            <a:off x="3477274" y="5713234"/>
            <a:ext cx="5365929" cy="276999"/>
          </a:xfrm>
          <a:prstGeom prst="rect">
            <a:avLst/>
          </a:prstGeom>
          <a:noFill/>
        </p:spPr>
        <p:txBody>
          <a:bodyPr wrap="square" rtlCol="0">
            <a:spAutoFit/>
          </a:bodyPr>
          <a:lstStyle/>
          <a:p>
            <a:r>
              <a:rPr lang="en-IN" sz="1200" dirty="0"/>
              <a:t>Magnetic Resonance Imaging (MRI) scan of a human knee.</a:t>
            </a:r>
          </a:p>
        </p:txBody>
      </p:sp>
    </p:spTree>
    <p:extLst>
      <p:ext uri="{BB962C8B-B14F-4D97-AF65-F5344CB8AC3E}">
        <p14:creationId xmlns:p14="http://schemas.microsoft.com/office/powerpoint/2010/main" val="1509002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AA6A-68D8-451E-BB15-823A741DAE3D}"/>
              </a:ext>
            </a:extLst>
          </p:cNvPr>
          <p:cNvSpPr>
            <a:spLocks noGrp="1"/>
          </p:cNvSpPr>
          <p:nvPr>
            <p:ph type="title"/>
          </p:nvPr>
        </p:nvSpPr>
        <p:spPr/>
        <p:txBody>
          <a:bodyPr/>
          <a:lstStyle/>
          <a:p>
            <a:r>
              <a:rPr lang="en-US" sz="2800" dirty="0">
                <a:latin typeface="Broadway" panose="04040905080B02020502" pitchFamily="82" charset="0"/>
              </a:rPr>
              <a:t>Table of Contents</a:t>
            </a:r>
          </a:p>
        </p:txBody>
      </p:sp>
      <p:sp>
        <p:nvSpPr>
          <p:cNvPr id="5" name="Content Placeholder 4">
            <a:extLst>
              <a:ext uri="{FF2B5EF4-FFF2-40B4-BE49-F238E27FC236}">
                <a16:creationId xmlns:a16="http://schemas.microsoft.com/office/drawing/2014/main" id="{292334B7-9714-4E0B-A27D-DC9C77B9772C}"/>
              </a:ext>
            </a:extLst>
          </p:cNvPr>
          <p:cNvSpPr>
            <a:spLocks noGrp="1"/>
          </p:cNvSpPr>
          <p:nvPr>
            <p:ph sz="quarter" idx="12"/>
          </p:nvPr>
        </p:nvSpPr>
        <p:spPr>
          <a:xfrm>
            <a:off x="1126837" y="2055837"/>
            <a:ext cx="4086147" cy="3949480"/>
          </a:xfrm>
        </p:spPr>
        <p:txBody>
          <a:bodyPr>
            <a:noAutofit/>
          </a:bodyPr>
          <a:lstStyle/>
          <a:p>
            <a:r>
              <a:rPr lang="en-US" sz="1800" dirty="0">
                <a:latin typeface="Bahnschrift Light" panose="020B0502040204020203" pitchFamily="34" charset="0"/>
              </a:rPr>
              <a:t>Objective</a:t>
            </a:r>
          </a:p>
          <a:p>
            <a:r>
              <a:rPr lang="en-US" sz="1800" dirty="0">
                <a:latin typeface="Bahnschrift Light" panose="020B0502040204020203" pitchFamily="34" charset="0"/>
              </a:rPr>
              <a:t>What is an Image?</a:t>
            </a:r>
          </a:p>
          <a:p>
            <a:r>
              <a:rPr lang="en-US" sz="1800" dirty="0">
                <a:latin typeface="Bahnschrift Light" panose="020B0502040204020203" pitchFamily="34" charset="0"/>
              </a:rPr>
              <a:t>What is an Digital Image?</a:t>
            </a:r>
          </a:p>
          <a:p>
            <a:r>
              <a:rPr lang="en-US" sz="1800" dirty="0">
                <a:latin typeface="Bahnschrift Light" panose="020B0502040204020203" pitchFamily="34" charset="0"/>
              </a:rPr>
              <a:t>Digital Image Processing?</a:t>
            </a:r>
          </a:p>
          <a:p>
            <a:r>
              <a:rPr lang="en-US" sz="1800" dirty="0">
                <a:latin typeface="Bahnschrift Light" panose="020B0502040204020203" pitchFamily="34" charset="0"/>
              </a:rPr>
              <a:t>Computer Vision, Image Analysis</a:t>
            </a:r>
          </a:p>
          <a:p>
            <a:endParaRPr lang="en-US" sz="1800" dirty="0">
              <a:latin typeface="Britannic Bold" panose="020B0903060703020204" pitchFamily="34" charset="0"/>
            </a:endParaRPr>
          </a:p>
        </p:txBody>
      </p:sp>
      <p:sp>
        <p:nvSpPr>
          <p:cNvPr id="6" name="Content Placeholder 5">
            <a:extLst>
              <a:ext uri="{FF2B5EF4-FFF2-40B4-BE49-F238E27FC236}">
                <a16:creationId xmlns:a16="http://schemas.microsoft.com/office/drawing/2014/main" id="{AB148F28-6F26-435B-B8C6-FEF59542B9ED}"/>
              </a:ext>
            </a:extLst>
          </p:cNvPr>
          <p:cNvSpPr>
            <a:spLocks noGrp="1"/>
          </p:cNvSpPr>
          <p:nvPr>
            <p:ph sz="quarter" idx="13"/>
          </p:nvPr>
        </p:nvSpPr>
        <p:spPr>
          <a:xfrm>
            <a:off x="6861067" y="2038571"/>
            <a:ext cx="4086667" cy="3949480"/>
          </a:xfrm>
        </p:spPr>
        <p:txBody>
          <a:bodyPr>
            <a:normAutofit lnSpcReduction="10000"/>
          </a:bodyPr>
          <a:lstStyle/>
          <a:p>
            <a:r>
              <a:rPr lang="en-US" sz="1800" dirty="0">
                <a:latin typeface="Bahnschrift Light" panose="020B0502040204020203" pitchFamily="34" charset="0"/>
              </a:rPr>
              <a:t>Origins of digital image processing</a:t>
            </a:r>
          </a:p>
          <a:p>
            <a:r>
              <a:rPr lang="en-US" sz="1800" dirty="0">
                <a:latin typeface="Bahnschrift Light" panose="020B0502040204020203" pitchFamily="34" charset="0"/>
              </a:rPr>
              <a:t>Applications of Digital Image Processing</a:t>
            </a:r>
          </a:p>
          <a:p>
            <a:r>
              <a:rPr lang="en-US" sz="1800" dirty="0">
                <a:latin typeface="Bahnschrift Light" panose="020B0502040204020203" pitchFamily="34" charset="0"/>
              </a:rPr>
              <a:t>Fundamental steps in digital image processing</a:t>
            </a:r>
          </a:p>
          <a:p>
            <a:r>
              <a:rPr lang="en-US" sz="1800" dirty="0">
                <a:latin typeface="Bahnschrift Light" panose="020B0502040204020203" pitchFamily="34" charset="0"/>
              </a:rPr>
              <a:t>Components of an image processing.</a:t>
            </a:r>
          </a:p>
          <a:p>
            <a:endParaRPr lang="en-US" sz="1800" dirty="0">
              <a:latin typeface="Britannic Bold" panose="020B0903060703020204" pitchFamily="34" charset="0"/>
            </a:endParaRPr>
          </a:p>
        </p:txBody>
      </p:sp>
    </p:spTree>
    <p:extLst>
      <p:ext uri="{BB962C8B-B14F-4D97-AF65-F5344CB8AC3E}">
        <p14:creationId xmlns:p14="http://schemas.microsoft.com/office/powerpoint/2010/main" val="2656529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753980" y="1264837"/>
            <a:ext cx="4875856" cy="4912126"/>
          </a:xfrm>
        </p:spPr>
        <p:txBody>
          <a:bodyPr>
            <a:normAutofit/>
          </a:body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There are a number of imaging modalities other than that of EM spectrum, such as acoustic imaging, electron microscopy and synthetic (computer-generated) imaging. Acoustic imaging, wherein sound is employed, is used in geological exploration (oil exploration, sea bed imaging), medicine (ultrasound images to observe foetuses), electron microscopes, etc.</a:t>
            </a: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a:xfrm>
            <a:off x="753980" y="681037"/>
            <a:ext cx="4875858" cy="583800"/>
          </a:xfrm>
        </p:spPr>
        <p:txBody>
          <a:bodyPr/>
          <a:lstStyle/>
          <a:p>
            <a:r>
              <a:rPr lang="en-US" dirty="0">
                <a:latin typeface="Broadway" panose="04040905080B02020502" pitchFamily="82" charset="0"/>
              </a:rPr>
              <a:t>Other Imaging Modalities</a:t>
            </a:r>
          </a:p>
        </p:txBody>
      </p:sp>
      <p:sp>
        <p:nvSpPr>
          <p:cNvPr id="6" name="TextBox 5">
            <a:extLst>
              <a:ext uri="{FF2B5EF4-FFF2-40B4-BE49-F238E27FC236}">
                <a16:creationId xmlns:a16="http://schemas.microsoft.com/office/drawing/2014/main" id="{8376946E-8A94-43B0-B644-5AC9535AAE8B}"/>
              </a:ext>
            </a:extLst>
          </p:cNvPr>
          <p:cNvSpPr txBox="1"/>
          <p:nvPr/>
        </p:nvSpPr>
        <p:spPr>
          <a:xfrm>
            <a:off x="7660105" y="5085827"/>
            <a:ext cx="5365929" cy="276999"/>
          </a:xfrm>
          <a:prstGeom prst="rect">
            <a:avLst/>
          </a:prstGeom>
          <a:noFill/>
        </p:spPr>
        <p:txBody>
          <a:bodyPr wrap="square" rtlCol="0">
            <a:spAutoFit/>
          </a:bodyPr>
          <a:lstStyle/>
          <a:p>
            <a:r>
              <a:rPr lang="en-IN" sz="1200" dirty="0"/>
              <a:t>An image showing the ultrasound of a foetus</a:t>
            </a:r>
          </a:p>
        </p:txBody>
      </p:sp>
      <p:pic>
        <p:nvPicPr>
          <p:cNvPr id="10242" name="Picture 2" descr="Ultrasound With Pregnancy Obstetric Of Fetus Medical Images Pregnant Mother  Stock Photo - Download Image Now - iStock">
            <a:extLst>
              <a:ext uri="{FF2B5EF4-FFF2-40B4-BE49-F238E27FC236}">
                <a16:creationId xmlns:a16="http://schemas.microsoft.com/office/drawing/2014/main" id="{7799DB50-7966-0A89-FBC2-927C00DEA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2674" y="1264837"/>
            <a:ext cx="5597614" cy="373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05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41000">
              <a:schemeClr val="accent4"/>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40">
            <a:extLst>
              <a:ext uri="{FF2B5EF4-FFF2-40B4-BE49-F238E27FC236}">
                <a16:creationId xmlns:a16="http://schemas.microsoft.com/office/drawing/2014/main" id="{831912A2-3192-BF7A-F338-29C363E81BCE}"/>
              </a:ext>
            </a:extLst>
          </p:cNvPr>
          <p:cNvSpPr>
            <a:spLocks noGrp="1"/>
          </p:cNvSpPr>
          <p:nvPr>
            <p:ph type="title"/>
          </p:nvPr>
        </p:nvSpPr>
        <p:spPr>
          <a:xfrm>
            <a:off x="689811" y="849480"/>
            <a:ext cx="9681410" cy="583800"/>
          </a:xfrm>
        </p:spPr>
        <p:txBody>
          <a:bodyPr/>
          <a:lstStyle/>
          <a:p>
            <a:r>
              <a:rPr lang="en-IN" b="1" dirty="0">
                <a:effectLst/>
                <a:latin typeface="Broadway" panose="04040905080B02020502" pitchFamily="82" charset="0"/>
                <a:ea typeface="Calibri" panose="020F0502020204030204" pitchFamily="34" charset="0"/>
                <a:cs typeface="Times New Roman" panose="02020603050405020304" pitchFamily="18" charset="0"/>
              </a:rPr>
              <a:t>Fundamental Steps In Digital Image Processing:</a:t>
            </a:r>
            <a:br>
              <a:rPr lang="en-IN" dirty="0">
                <a:effectLst/>
                <a:latin typeface="Broadway" panose="04040905080B02020502" pitchFamily="82" charset="0"/>
                <a:ea typeface="Calibri" panose="020F0502020204030204" pitchFamily="34" charset="0"/>
                <a:cs typeface="Times New Roman" panose="02020603050405020304" pitchFamily="18" charset="0"/>
              </a:rPr>
            </a:br>
            <a:endParaRPr lang="en-US" dirty="0">
              <a:latin typeface="Broadway" panose="04040905080B02020502" pitchFamily="82" charset="0"/>
            </a:endParaRPr>
          </a:p>
        </p:txBody>
      </p:sp>
      <p:pic>
        <p:nvPicPr>
          <p:cNvPr id="8194" name="Picture 2" descr="23 Fundamental steps in digital image processing.">
            <a:extLst>
              <a:ext uri="{FF2B5EF4-FFF2-40B4-BE49-F238E27FC236}">
                <a16:creationId xmlns:a16="http://schemas.microsoft.com/office/drawing/2014/main" id="{F0B36800-9B30-64E4-329A-BC60F6559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251" y="1514744"/>
            <a:ext cx="5892967" cy="424986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17">
            <a:extLst>
              <a:ext uri="{FF2B5EF4-FFF2-40B4-BE49-F238E27FC236}">
                <a16:creationId xmlns:a16="http://schemas.microsoft.com/office/drawing/2014/main" id="{A61AE1C9-D343-A9E3-9F21-CE2A86A2F352}"/>
              </a:ext>
            </a:extLst>
          </p:cNvPr>
          <p:cNvSpPr txBox="1">
            <a:spLocks/>
          </p:cNvSpPr>
          <p:nvPr/>
        </p:nvSpPr>
        <p:spPr>
          <a:xfrm>
            <a:off x="868782" y="1927343"/>
            <a:ext cx="4875856"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usual processes that are part of digital image processing are given in the picture. The diagram does not imply that every process is applied to an image but rather it is a sketch encompassing various processes that can be applied to images for different purposes.</a:t>
            </a:r>
          </a:p>
        </p:txBody>
      </p:sp>
    </p:spTree>
    <p:extLst>
      <p:ext uri="{BB962C8B-B14F-4D97-AF65-F5344CB8AC3E}">
        <p14:creationId xmlns:p14="http://schemas.microsoft.com/office/powerpoint/2010/main" val="2348235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3828" y="1641828"/>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900" i="1" dirty="0">
                <a:effectLst/>
                <a:latin typeface="Gill Sans MT" panose="020B0502020104020203" pitchFamily="34" charset="0"/>
                <a:ea typeface="Calibri" panose="020F0502020204030204" pitchFamily="34" charset="0"/>
                <a:cs typeface="Times New Roman" panose="02020603050405020304" pitchFamily="18" charset="0"/>
              </a:rPr>
              <a:t>Image acquisition</a:t>
            </a:r>
            <a:r>
              <a:rPr lang="en-IN" sz="1900" dirty="0">
                <a:effectLst/>
                <a:latin typeface="Gill Sans MT" panose="020B0502020104020203" pitchFamily="34" charset="0"/>
                <a:ea typeface="Calibri" panose="020F0502020204030204" pitchFamily="34" charset="0"/>
                <a:cs typeface="Times New Roman" panose="02020603050405020304" pitchFamily="18" charset="0"/>
              </a:rPr>
              <a:t> is the first process in the figure. Acquisition could be as simple as being given an image that is already in digital form. Generally, the image acquisition stage involves pre-processing, such as scaling.</a:t>
            </a:r>
          </a:p>
          <a:p>
            <a:pPr>
              <a:lnSpc>
                <a:spcPct val="107000"/>
              </a:lnSpc>
              <a:spcAft>
                <a:spcPts val="800"/>
              </a:spcAft>
            </a:pPr>
            <a:r>
              <a:rPr lang="en-IN" sz="1900" i="1" dirty="0">
                <a:effectLst/>
                <a:latin typeface="Gill Sans MT" panose="020B0502020104020203" pitchFamily="34" charset="0"/>
                <a:ea typeface="Calibri" panose="020F0502020204030204" pitchFamily="34" charset="0"/>
                <a:cs typeface="Times New Roman" panose="02020603050405020304" pitchFamily="18" charset="0"/>
              </a:rPr>
              <a:t>Image enhancement</a:t>
            </a:r>
            <a:r>
              <a:rPr lang="en-IN" sz="1900" dirty="0">
                <a:effectLst/>
                <a:latin typeface="Gill Sans MT" panose="020B0502020104020203" pitchFamily="34" charset="0"/>
                <a:ea typeface="Calibri" panose="020F0502020204030204" pitchFamily="34" charset="0"/>
                <a:cs typeface="Times New Roman" panose="02020603050405020304" pitchFamily="18" charset="0"/>
              </a:rPr>
              <a:t> is the process of manipulating an image so the result is more suitable than the original for a </a:t>
            </a:r>
            <a:r>
              <a:rPr lang="en-IN" sz="1900" b="1" dirty="0">
                <a:effectLst/>
                <a:latin typeface="Gill Sans MT" panose="020B0502020104020203" pitchFamily="34" charset="0"/>
                <a:ea typeface="Calibri" panose="020F0502020204030204" pitchFamily="34" charset="0"/>
                <a:cs typeface="Times New Roman" panose="02020603050405020304" pitchFamily="18" charset="0"/>
              </a:rPr>
              <a:t>specific</a:t>
            </a:r>
            <a:r>
              <a:rPr lang="en-IN" sz="1900" dirty="0">
                <a:effectLst/>
                <a:latin typeface="Gill Sans MT" panose="020B0502020104020203" pitchFamily="34" charset="0"/>
                <a:ea typeface="Calibri" panose="020F0502020204030204" pitchFamily="34" charset="0"/>
                <a:cs typeface="Times New Roman" panose="02020603050405020304" pitchFamily="18" charset="0"/>
              </a:rPr>
              <a:t> application. The word specific is emphasized to signify that enhancement techniques are usually problem-oriented and thus, for example, a method quite useful to enhance X-ray images may not be the best approach for enhancing satellite images taken in Infrared region. Basically, the idea behind enhancement techniques is to bring out detail that is obscured, or  simply to highlight certain features of interest in an image. A familiar example of enhancement is when we increase the contrast of an image because “it looks better”. It is important to keep in mind that enhancement is a very subjective area of image processing.</a:t>
            </a:r>
          </a:p>
        </p:txBody>
      </p:sp>
      <p:sp>
        <p:nvSpPr>
          <p:cNvPr id="3" name="Title 40">
            <a:extLst>
              <a:ext uri="{FF2B5EF4-FFF2-40B4-BE49-F238E27FC236}">
                <a16:creationId xmlns:a16="http://schemas.microsoft.com/office/drawing/2014/main" id="{B3C199EC-79F0-9EA8-4E04-4F20FED1EE2E}"/>
              </a:ext>
            </a:extLst>
          </p:cNvPr>
          <p:cNvSpPr txBox="1">
            <a:spLocks/>
          </p:cNvSpPr>
          <p:nvPr/>
        </p:nvSpPr>
        <p:spPr>
          <a:xfrm>
            <a:off x="609601" y="1058028"/>
            <a:ext cx="9681410"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t>Fundamental Steps In Digital Image Processing:</a:t>
            </a:r>
            <a:b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br>
            <a:endParaRPr lang="en-US" sz="2400" dirty="0">
              <a:solidFill>
                <a:schemeClr val="accent1"/>
              </a:solidFill>
              <a:latin typeface="Broadway" panose="04040905080B02020502" pitchFamily="82" charset="0"/>
            </a:endParaRPr>
          </a:p>
        </p:txBody>
      </p:sp>
    </p:spTree>
    <p:extLst>
      <p:ext uri="{BB962C8B-B14F-4D97-AF65-F5344CB8AC3E}">
        <p14:creationId xmlns:p14="http://schemas.microsoft.com/office/powerpoint/2010/main" val="1142327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1031908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900" i="1" dirty="0">
                <a:effectLst/>
                <a:latin typeface="Gill Sans MT" panose="020B0502020104020203" pitchFamily="34" charset="0"/>
                <a:ea typeface="Calibri" panose="020F0502020204030204" pitchFamily="34" charset="0"/>
                <a:cs typeface="Times New Roman" panose="02020603050405020304" pitchFamily="18" charset="0"/>
              </a:rPr>
              <a:t>Image restoration</a:t>
            </a:r>
            <a:r>
              <a:rPr lang="en-IN" sz="1900" dirty="0">
                <a:effectLst/>
                <a:latin typeface="Gill Sans MT" panose="020B0502020104020203" pitchFamily="34" charset="0"/>
                <a:ea typeface="Calibri" panose="020F0502020204030204" pitchFamily="34" charset="0"/>
                <a:cs typeface="Times New Roman" panose="02020603050405020304" pitchFamily="18" charset="0"/>
              </a:rPr>
              <a:t> is an area that also deals with improving the appearance of  an  image.  However, unlike enhancement, which is subjective, image restoration is objective, in the sense  that restoration techniques tend to be based on mathematical or probabilistic models of image degradation. Enhancement, on the other hand, is based on human  subjective  preferences regarding what constitutes a “good” enhancement result. </a:t>
            </a:r>
          </a:p>
          <a:p>
            <a:pPr>
              <a:lnSpc>
                <a:spcPct val="107000"/>
              </a:lnSpc>
              <a:spcAft>
                <a:spcPts val="800"/>
              </a:spcAft>
            </a:pPr>
            <a:r>
              <a:rPr lang="en-IN" sz="1900" i="1" dirty="0">
                <a:effectLst/>
                <a:latin typeface="Gill Sans MT" panose="020B0502020104020203" pitchFamily="34" charset="0"/>
                <a:ea typeface="Calibri" panose="020F0502020204030204" pitchFamily="34" charset="0"/>
                <a:cs typeface="Times New Roman" panose="02020603050405020304" pitchFamily="18" charset="0"/>
              </a:rPr>
              <a:t>Colour image processing</a:t>
            </a:r>
            <a:r>
              <a:rPr lang="en-IN" sz="1900" dirty="0">
                <a:effectLst/>
                <a:latin typeface="Gill Sans MT" panose="020B0502020104020203" pitchFamily="34" charset="0"/>
                <a:ea typeface="Calibri" panose="020F0502020204030204" pitchFamily="34" charset="0"/>
                <a:cs typeface="Times New Roman" panose="02020603050405020304" pitchFamily="18" charset="0"/>
              </a:rPr>
              <a:t> ,an area that deals with processing </a:t>
            </a:r>
            <a:r>
              <a:rPr lang="en-IN" sz="1900" dirty="0" err="1">
                <a:effectLst/>
                <a:latin typeface="Gill Sans MT" panose="020B0502020104020203" pitchFamily="34" charset="0"/>
                <a:ea typeface="Calibri" panose="020F0502020204030204" pitchFamily="34" charset="0"/>
                <a:cs typeface="Times New Roman" panose="02020603050405020304" pitchFamily="18" charset="0"/>
              </a:rPr>
              <a:t>color</a:t>
            </a:r>
            <a:r>
              <a:rPr lang="en-IN" sz="1900" dirty="0">
                <a:effectLst/>
                <a:latin typeface="Gill Sans MT" panose="020B0502020104020203" pitchFamily="34" charset="0"/>
                <a:ea typeface="Calibri" panose="020F0502020204030204" pitchFamily="34" charset="0"/>
                <a:cs typeface="Times New Roman" panose="02020603050405020304" pitchFamily="18" charset="0"/>
              </a:rPr>
              <a:t> and related features in an image, has been gaining in importance because of the significant increase in the use of digital images over the Internet. </a:t>
            </a:r>
          </a:p>
          <a:p>
            <a:pPr>
              <a:lnSpc>
                <a:spcPct val="107000"/>
              </a:lnSpc>
              <a:spcAft>
                <a:spcPts val="800"/>
              </a:spcAft>
            </a:pPr>
            <a:r>
              <a:rPr lang="en-IN" sz="1900" i="1" dirty="0">
                <a:effectLst/>
                <a:latin typeface="Gill Sans MT" panose="020B0502020104020203" pitchFamily="34" charset="0"/>
                <a:ea typeface="Calibri" panose="020F0502020204030204" pitchFamily="34" charset="0"/>
                <a:cs typeface="Times New Roman" panose="02020603050405020304" pitchFamily="18" charset="0"/>
              </a:rPr>
              <a:t>Wavelets</a:t>
            </a:r>
            <a:r>
              <a:rPr lang="en-IN" sz="1900" dirty="0">
                <a:effectLst/>
                <a:latin typeface="Gill Sans MT" panose="020B0502020104020203" pitchFamily="34" charset="0"/>
                <a:ea typeface="Calibri" panose="020F0502020204030204" pitchFamily="34" charset="0"/>
                <a:cs typeface="Times New Roman" panose="02020603050405020304" pitchFamily="18" charset="0"/>
              </a:rPr>
              <a:t> are the foundation for representing images in various degrees of resolution. We use it for image data compression, pyramidal representation (images are subdivided successively into smaller regions), and transformations.</a:t>
            </a:r>
          </a:p>
        </p:txBody>
      </p:sp>
      <p:sp>
        <p:nvSpPr>
          <p:cNvPr id="5" name="Title 40">
            <a:extLst>
              <a:ext uri="{FF2B5EF4-FFF2-40B4-BE49-F238E27FC236}">
                <a16:creationId xmlns:a16="http://schemas.microsoft.com/office/drawing/2014/main" id="{7EB7A349-EAC4-1F5D-1CCB-82B1B4F09EB4}"/>
              </a:ext>
            </a:extLst>
          </p:cNvPr>
          <p:cNvSpPr txBox="1">
            <a:spLocks/>
          </p:cNvSpPr>
          <p:nvPr/>
        </p:nvSpPr>
        <p:spPr>
          <a:xfrm>
            <a:off x="609601" y="1058028"/>
            <a:ext cx="9681410"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t>Fundamental Steps In Digital Image Processing:</a:t>
            </a:r>
            <a:b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br>
            <a:endParaRPr lang="en-US" sz="2400" dirty="0">
              <a:solidFill>
                <a:schemeClr val="accent1"/>
              </a:solidFill>
              <a:latin typeface="Broadway" panose="04040905080B02020502" pitchFamily="82" charset="0"/>
            </a:endParaRPr>
          </a:p>
        </p:txBody>
      </p:sp>
    </p:spTree>
    <p:extLst>
      <p:ext uri="{BB962C8B-B14F-4D97-AF65-F5344CB8AC3E}">
        <p14:creationId xmlns:p14="http://schemas.microsoft.com/office/powerpoint/2010/main" val="196806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612888" y="1355558"/>
            <a:ext cx="10524344" cy="4701089"/>
          </a:xfrm>
        </p:spPr>
        <p:txBody>
          <a:bodyPr>
            <a:noAutofit/>
          </a:bodyPr>
          <a:lstStyle/>
          <a:p>
            <a:pPr>
              <a:lnSpc>
                <a:spcPct val="107000"/>
              </a:lnSpc>
              <a:spcAft>
                <a:spcPts val="800"/>
              </a:spcAft>
            </a:pPr>
            <a:r>
              <a:rPr lang="en-IN" sz="1700" i="1" dirty="0">
                <a:effectLst/>
                <a:latin typeface="Gill Sans MT" panose="020B0502020104020203" pitchFamily="34" charset="0"/>
                <a:ea typeface="Calibri" panose="020F0502020204030204" pitchFamily="34" charset="0"/>
                <a:cs typeface="Times New Roman" panose="02020603050405020304" pitchFamily="18" charset="0"/>
              </a:rPr>
              <a:t>Compression</a:t>
            </a:r>
            <a:r>
              <a:rPr lang="en-IN" sz="1700" dirty="0">
                <a:effectLst/>
                <a:latin typeface="Gill Sans MT" panose="020B0502020104020203" pitchFamily="34" charset="0"/>
                <a:ea typeface="Calibri" panose="020F0502020204030204" pitchFamily="34" charset="0"/>
                <a:cs typeface="Times New Roman" panose="02020603050405020304" pitchFamily="18" charset="0"/>
              </a:rPr>
              <a:t>, as the name implies, deals with techniques for reducing the storage required to  save an image, or the bandwidth required to transmit it. Although storage technology has improved significantly over the past decade, the same cannot be said for transmission capacity. This is true particularly in uses of the Internet, which are characterized by significant pictorial content. Image compression is familiar (perhaps inadvertently) to most users of computers in the form of image file extensions, such as the jpg file extension used in the  JPEG  (Joint  Photographic Experts Group) image compression standard.</a:t>
            </a:r>
          </a:p>
          <a:p>
            <a:pPr>
              <a:lnSpc>
                <a:spcPct val="107000"/>
              </a:lnSpc>
              <a:spcAft>
                <a:spcPts val="800"/>
              </a:spcAft>
            </a:pPr>
            <a:r>
              <a:rPr lang="en-IN" sz="1700" i="1" dirty="0">
                <a:effectLst/>
                <a:latin typeface="Gill Sans MT" panose="020B0502020104020203" pitchFamily="34" charset="0"/>
                <a:ea typeface="Calibri" panose="020F0502020204030204" pitchFamily="34" charset="0"/>
                <a:cs typeface="Times New Roman" panose="02020603050405020304" pitchFamily="18" charset="0"/>
              </a:rPr>
              <a:t>Morphological processing</a:t>
            </a:r>
            <a:r>
              <a:rPr lang="en-IN" sz="1700" dirty="0">
                <a:effectLst/>
                <a:latin typeface="Gill Sans MT" panose="020B0502020104020203" pitchFamily="34" charset="0"/>
                <a:ea typeface="Calibri" panose="020F0502020204030204" pitchFamily="34" charset="0"/>
                <a:cs typeface="Times New Roman" panose="02020603050405020304" pitchFamily="18" charset="0"/>
              </a:rPr>
              <a:t> deals with tools for extracting image components that are useful in the representation and description of shape.</a:t>
            </a:r>
          </a:p>
          <a:p>
            <a:pPr>
              <a:lnSpc>
                <a:spcPct val="107000"/>
              </a:lnSpc>
              <a:spcAft>
                <a:spcPts val="800"/>
              </a:spcAft>
            </a:pPr>
            <a:r>
              <a:rPr lang="en-IN" sz="1700" i="1" dirty="0">
                <a:effectLst/>
                <a:latin typeface="Gill Sans MT" panose="020B0502020104020203" pitchFamily="34" charset="0"/>
                <a:ea typeface="Calibri" panose="020F0502020204030204" pitchFamily="34" charset="0"/>
                <a:cs typeface="Times New Roman" panose="02020603050405020304" pitchFamily="18" charset="0"/>
              </a:rPr>
              <a:t>Segmentation</a:t>
            </a:r>
            <a:r>
              <a:rPr lang="en-IN" sz="1700" dirty="0">
                <a:effectLst/>
                <a:latin typeface="Gill Sans MT" panose="020B0502020104020203" pitchFamily="34" charset="0"/>
                <a:ea typeface="Calibri" panose="020F0502020204030204" pitchFamily="34" charset="0"/>
                <a:cs typeface="Times New Roman" panose="02020603050405020304" pitchFamily="18" charset="0"/>
              </a:rPr>
              <a:t> procedures partition an image into its constituent parts or objects. In general, autonomous segmentation is one of the most difficult tasks in digital image processing. A rugged segmentation procedure brings the process a long way toward successful solution of imaging problems that require objects to be identified individually. On the other hand, weak or erratic segmentation algorithms almost always guarantee eventual failure. In general, the more accurate the segmentation, the more likely recognition is to succeed.</a:t>
            </a:r>
          </a:p>
          <a:p>
            <a:pPr>
              <a:lnSpc>
                <a:spcPct val="107000"/>
              </a:lnSpc>
              <a:spcAft>
                <a:spcPts val="800"/>
              </a:spcAft>
            </a:pPr>
            <a:endParaRPr lang="en-IN" sz="17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7" name="Title 40">
            <a:extLst>
              <a:ext uri="{FF2B5EF4-FFF2-40B4-BE49-F238E27FC236}">
                <a16:creationId xmlns:a16="http://schemas.microsoft.com/office/drawing/2014/main" id="{203E1A1C-70B2-E08E-0166-17400CBB0D26}"/>
              </a:ext>
            </a:extLst>
          </p:cNvPr>
          <p:cNvSpPr txBox="1">
            <a:spLocks/>
          </p:cNvSpPr>
          <p:nvPr/>
        </p:nvSpPr>
        <p:spPr>
          <a:xfrm>
            <a:off x="433137" y="985838"/>
            <a:ext cx="9681410"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t>Fundamental Steps In Digital Image Processing:</a:t>
            </a:r>
            <a:b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br>
            <a:endParaRPr lang="en-US" sz="2400" dirty="0">
              <a:solidFill>
                <a:schemeClr val="accent1"/>
              </a:solidFill>
              <a:latin typeface="Broadway" panose="04040905080B02020502" pitchFamily="82" charset="0"/>
            </a:endParaRPr>
          </a:p>
        </p:txBody>
      </p:sp>
    </p:spTree>
    <p:extLst>
      <p:ext uri="{BB962C8B-B14F-4D97-AF65-F5344CB8AC3E}">
        <p14:creationId xmlns:p14="http://schemas.microsoft.com/office/powerpoint/2010/main" val="272970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10524344" cy="4701089"/>
          </a:xfrm>
          <a:prstGeom prst="rect">
            <a:avLst/>
          </a:prstGeom>
        </p:spPr>
        <p:txBody>
          <a:bodyPr>
            <a:normAutofit lnSpcReduction="10000"/>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Feature extraction</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almost always follow the output of a segmentation stage, which usually is raw pixel data, constituting either the boundary of a region (i.e., the set of pixels separating one image region from another) or all the points in the region itself. Feature extraction consists of feature detection and feature description.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Feature detection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refers to finding the features in an image, region or boundary.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Feature description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assigns quantitative attributes to the detected features. For example, we might detect corners in a region, and describe those corners by their orientation and location; both of these are quantitative descriptors.</a:t>
            </a:r>
          </a:p>
          <a:p>
            <a:pPr>
              <a:lnSpc>
                <a:spcPct val="107000"/>
              </a:lnSpc>
              <a:spcAft>
                <a:spcPts val="800"/>
              </a:spcAft>
            </a:pP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Image pattern classification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is the process that assigns a label (e.g., “person”) to an object based on its feature descriptors.</a:t>
            </a:r>
          </a:p>
          <a:p>
            <a:pPr>
              <a:lnSpc>
                <a:spcPct val="107000"/>
              </a:lnSpc>
              <a:spcAft>
                <a:spcPts val="800"/>
              </a:spcAft>
            </a:pP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Knowledge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about a problem is coded into an image processing system in the form of knowledge database. This knowledge maybe as simple as detailing regions of an image where the interest is known to be located, thus limiting the search that has to be conducted in seeking that information.</a:t>
            </a:r>
          </a:p>
        </p:txBody>
      </p:sp>
      <p:sp>
        <p:nvSpPr>
          <p:cNvPr id="4" name="Title 40">
            <a:extLst>
              <a:ext uri="{FF2B5EF4-FFF2-40B4-BE49-F238E27FC236}">
                <a16:creationId xmlns:a16="http://schemas.microsoft.com/office/drawing/2014/main" id="{A761B6B7-6E60-FCFB-7802-59C8D71F7D01}"/>
              </a:ext>
            </a:extLst>
          </p:cNvPr>
          <p:cNvSpPr txBox="1">
            <a:spLocks/>
          </p:cNvSpPr>
          <p:nvPr/>
        </p:nvSpPr>
        <p:spPr>
          <a:xfrm>
            <a:off x="657726" y="1098133"/>
            <a:ext cx="9681410"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t>Fundamental Steps In Digital Image Processing:</a:t>
            </a:r>
            <a:b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br>
            <a:endParaRPr lang="en-US" sz="2400" dirty="0">
              <a:solidFill>
                <a:schemeClr val="accent1"/>
              </a:solidFill>
              <a:latin typeface="Broadway" panose="04040905080B02020502" pitchFamily="82" charset="0"/>
            </a:endParaRPr>
          </a:p>
        </p:txBody>
      </p:sp>
    </p:spTree>
    <p:extLst>
      <p:ext uri="{BB962C8B-B14F-4D97-AF65-F5344CB8AC3E}">
        <p14:creationId xmlns:p14="http://schemas.microsoft.com/office/powerpoint/2010/main" val="2227386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41000">
              <a:schemeClr val="accent4"/>
            </a:gs>
            <a:gs pos="10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40">
            <a:extLst>
              <a:ext uri="{FF2B5EF4-FFF2-40B4-BE49-F238E27FC236}">
                <a16:creationId xmlns:a16="http://schemas.microsoft.com/office/drawing/2014/main" id="{831912A2-3192-BF7A-F338-29C363E81BCE}"/>
              </a:ext>
            </a:extLst>
          </p:cNvPr>
          <p:cNvSpPr>
            <a:spLocks noGrp="1"/>
          </p:cNvSpPr>
          <p:nvPr>
            <p:ph type="title"/>
          </p:nvPr>
        </p:nvSpPr>
        <p:spPr>
          <a:xfrm>
            <a:off x="762000" y="787702"/>
            <a:ext cx="9681410" cy="583800"/>
          </a:xfrm>
        </p:spPr>
        <p:txBody>
          <a:bodyPr/>
          <a:lstStyle/>
          <a:p>
            <a:r>
              <a:rPr lang="en-IN" b="1" dirty="0">
                <a:effectLst/>
                <a:latin typeface="Broadway" panose="04040905080B02020502" pitchFamily="82" charset="0"/>
                <a:ea typeface="Calibri" panose="020F0502020204030204" pitchFamily="34" charset="0"/>
                <a:cs typeface="Times New Roman" panose="02020603050405020304" pitchFamily="18" charset="0"/>
              </a:rPr>
              <a:t>Components of an image processing system:</a:t>
            </a:r>
            <a:endParaRPr lang="en-US" dirty="0">
              <a:latin typeface="Broadway" panose="04040905080B02020502" pitchFamily="82" charset="0"/>
            </a:endParaRPr>
          </a:p>
        </p:txBody>
      </p:sp>
      <p:sp>
        <p:nvSpPr>
          <p:cNvPr id="4" name="Content Placeholder 17">
            <a:extLst>
              <a:ext uri="{FF2B5EF4-FFF2-40B4-BE49-F238E27FC236}">
                <a16:creationId xmlns:a16="http://schemas.microsoft.com/office/drawing/2014/main" id="{A61AE1C9-D343-A9E3-9F21-CE2A86A2F352}"/>
              </a:ext>
            </a:extLst>
          </p:cNvPr>
          <p:cNvSpPr txBox="1">
            <a:spLocks/>
          </p:cNvSpPr>
          <p:nvPr/>
        </p:nvSpPr>
        <p:spPr>
          <a:xfrm>
            <a:off x="868781" y="1556836"/>
            <a:ext cx="4875856"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11266" name="Picture 2" descr="3. What are the components of an Image Processing System? | Legend Techz">
            <a:extLst>
              <a:ext uri="{FF2B5EF4-FFF2-40B4-BE49-F238E27FC236}">
                <a16:creationId xmlns:a16="http://schemas.microsoft.com/office/drawing/2014/main" id="{7B37BE2F-15E8-AA1A-92D0-59A84E400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7364" y="1556836"/>
            <a:ext cx="4811322" cy="445168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7">
            <a:extLst>
              <a:ext uri="{FF2B5EF4-FFF2-40B4-BE49-F238E27FC236}">
                <a16:creationId xmlns:a16="http://schemas.microsoft.com/office/drawing/2014/main" id="{E90E1F1F-BDF4-1CCC-3CA1-347265ACE8D1}"/>
              </a:ext>
            </a:extLst>
          </p:cNvPr>
          <p:cNvSpPr txBox="1">
            <a:spLocks/>
          </p:cNvSpPr>
          <p:nvPr/>
        </p:nvSpPr>
        <p:spPr>
          <a:xfrm>
            <a:off x="689810" y="1433280"/>
            <a:ext cx="5839327" cy="491212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Figure shows the basic components comprising a typical general-purpose system used for digital image processing. </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We require two subsystems for acquiring digital images; one being physical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sensor</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that responds to energy radiated by the object we wish to image and the other being the device called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digitizer</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that converts the output of the physical sensing device into digital form. For instance, in a digital video camera, the sensors (CCD chips) produce an electrical output proportional to light intensity and the digitizer converts these outputs to digital data. Specialised image processing hardware consists of the digitizer and some other hardware such as ALU that performs arithmetic and logic operations in parallel on entire images, for instance in averaging images quickly as they are digitized to reduce noise reduction, etc. This type of hardware is called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front-end subsystem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and is usually very quick, and can contain one or more GPUs.</a:t>
            </a:r>
          </a:p>
          <a:p>
            <a:pPr marL="0" indent="0">
              <a:buNone/>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0175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2" name="Title 40">
            <a:extLst>
              <a:ext uri="{FF2B5EF4-FFF2-40B4-BE49-F238E27FC236}">
                <a16:creationId xmlns:a16="http://schemas.microsoft.com/office/drawing/2014/main" id="{E12479A3-CE23-4FAA-8D89-218E75053256}"/>
              </a:ext>
            </a:extLst>
          </p:cNvPr>
          <p:cNvSpPr txBox="1">
            <a:spLocks/>
          </p:cNvSpPr>
          <p:nvPr/>
        </p:nvSpPr>
        <p:spPr>
          <a:xfrm>
            <a:off x="280737" y="787702"/>
            <a:ext cx="9681410"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t>Components of an image processing system:</a:t>
            </a:r>
            <a:endParaRPr lang="en-US" sz="2400" dirty="0">
              <a:solidFill>
                <a:schemeClr val="accent1"/>
              </a:solidFill>
              <a:latin typeface="Broadway" panose="04040905080B02020502" pitchFamily="82" charset="0"/>
            </a:endParaRPr>
          </a:p>
        </p:txBody>
      </p:sp>
      <p:sp>
        <p:nvSpPr>
          <p:cNvPr id="5" name="TextBox 4">
            <a:extLst>
              <a:ext uri="{FF2B5EF4-FFF2-40B4-BE49-F238E27FC236}">
                <a16:creationId xmlns:a16="http://schemas.microsoft.com/office/drawing/2014/main" id="{1951D080-5FA5-581F-0ED3-F4CE13F9D28D}"/>
              </a:ext>
            </a:extLst>
          </p:cNvPr>
          <p:cNvSpPr txBox="1"/>
          <p:nvPr/>
        </p:nvSpPr>
        <p:spPr>
          <a:xfrm>
            <a:off x="1002632" y="1678323"/>
            <a:ext cx="9970168" cy="476271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2000" dirty="0">
                <a:effectLst/>
                <a:latin typeface="Gill Sans MT" panose="020B0502020104020203" pitchFamily="34" charset="0"/>
                <a:ea typeface="Calibri" panose="020F0502020204030204" pitchFamily="34" charset="0"/>
                <a:cs typeface="Times New Roman" panose="02020603050405020304" pitchFamily="18" charset="0"/>
              </a:rPr>
              <a:t>The </a:t>
            </a:r>
            <a:r>
              <a:rPr lang="en-IN" sz="2000" i="1" dirty="0">
                <a:effectLst/>
                <a:latin typeface="Gill Sans MT" panose="020B0502020104020203" pitchFamily="34" charset="0"/>
                <a:ea typeface="Calibri" panose="020F0502020204030204" pitchFamily="34" charset="0"/>
                <a:cs typeface="Times New Roman" panose="02020603050405020304" pitchFamily="18" charset="0"/>
              </a:rPr>
              <a:t>computer </a:t>
            </a:r>
            <a:r>
              <a:rPr lang="en-IN" sz="2000" dirty="0">
                <a:effectLst/>
                <a:latin typeface="Gill Sans MT" panose="020B0502020104020203" pitchFamily="34" charset="0"/>
                <a:ea typeface="Calibri" panose="020F0502020204030204" pitchFamily="34" charset="0"/>
                <a:cs typeface="Times New Roman" panose="02020603050405020304" pitchFamily="18" charset="0"/>
              </a:rPr>
              <a:t>in an image processing system is a general-purpose computer and can range form a PC to a supercomputer. It is for performing the processing on the images.</a:t>
            </a:r>
          </a:p>
          <a:p>
            <a:pPr marL="285750" indent="-285750">
              <a:lnSpc>
                <a:spcPct val="107000"/>
              </a:lnSpc>
              <a:spcAft>
                <a:spcPts val="800"/>
              </a:spcAft>
              <a:buFont typeface="Arial" panose="020B0604020202020204" pitchFamily="34" charset="0"/>
              <a:buChar char="•"/>
            </a:pPr>
            <a:r>
              <a:rPr lang="en-IN" sz="2000" i="1" dirty="0">
                <a:effectLst/>
                <a:latin typeface="Gill Sans MT" panose="020B0502020104020203" pitchFamily="34" charset="0"/>
                <a:ea typeface="Calibri" panose="020F0502020204030204" pitchFamily="34" charset="0"/>
                <a:cs typeface="Times New Roman" panose="02020603050405020304" pitchFamily="18" charset="0"/>
              </a:rPr>
              <a:t>Software</a:t>
            </a:r>
            <a:r>
              <a:rPr lang="en-IN" sz="2000" dirty="0">
                <a:effectLst/>
                <a:latin typeface="Gill Sans MT" panose="020B0502020104020203" pitchFamily="34" charset="0"/>
                <a:ea typeface="Calibri" panose="020F0502020204030204" pitchFamily="34" charset="0"/>
                <a:cs typeface="Times New Roman" panose="02020603050405020304" pitchFamily="18" charset="0"/>
              </a:rPr>
              <a:t> for image processing consists of specific modules that perform specific tasks. More sophisticated modules also includes the capabilities for the user to write code that utilizes the specialized modules. One such example is MATLAB Image Processing Toolbox.</a:t>
            </a:r>
          </a:p>
          <a:p>
            <a:pPr marL="285750" indent="-285750">
              <a:lnSpc>
                <a:spcPct val="107000"/>
              </a:lnSpc>
              <a:spcAft>
                <a:spcPts val="800"/>
              </a:spcAft>
              <a:buFont typeface="Arial" panose="020B0604020202020204" pitchFamily="34" charset="0"/>
              <a:buChar char="•"/>
            </a:pPr>
            <a:r>
              <a:rPr lang="en-IN" sz="2000" i="1" dirty="0">
                <a:effectLst/>
                <a:latin typeface="Gill Sans MT" panose="020B0502020104020203" pitchFamily="34" charset="0"/>
                <a:ea typeface="Calibri" panose="020F0502020204030204" pitchFamily="34" charset="0"/>
                <a:cs typeface="Times New Roman" panose="02020603050405020304" pitchFamily="18" charset="0"/>
              </a:rPr>
              <a:t>Mass Storage</a:t>
            </a:r>
            <a:r>
              <a:rPr lang="en-IN" sz="2000" dirty="0">
                <a:effectLst/>
                <a:latin typeface="Gill Sans MT" panose="020B0502020104020203" pitchFamily="34" charset="0"/>
                <a:ea typeface="Calibri" panose="020F0502020204030204" pitchFamily="34" charset="0"/>
                <a:cs typeface="Times New Roman" panose="02020603050405020304" pitchFamily="18" charset="0"/>
              </a:rPr>
              <a:t> is used for storing the images and various computations, intermediate results, etc. Digital storage for image processing applications falls into three </a:t>
            </a:r>
            <a:r>
              <a:rPr lang="en-IN" sz="2000" dirty="0" err="1">
                <a:effectLst/>
                <a:latin typeface="Gill Sans MT" panose="020B0502020104020203" pitchFamily="34" charset="0"/>
                <a:ea typeface="Calibri" panose="020F0502020204030204" pitchFamily="34" charset="0"/>
                <a:cs typeface="Times New Roman" panose="02020603050405020304" pitchFamily="18" charset="0"/>
              </a:rPr>
              <a:t>pricipal</a:t>
            </a:r>
            <a:r>
              <a:rPr lang="en-IN" sz="2000" dirty="0">
                <a:effectLst/>
                <a:latin typeface="Gill Sans MT" panose="020B0502020104020203" pitchFamily="34" charset="0"/>
                <a:ea typeface="Calibri" panose="020F0502020204030204" pitchFamily="34" charset="0"/>
                <a:cs typeface="Times New Roman" panose="02020603050405020304" pitchFamily="18" charset="0"/>
              </a:rPr>
              <a:t> categories: (1) short-term storage for use during processing (computer memory/ frame memory); (2) on-line storage for relatively fast recall (Magnetic disks/ optical-media storage); and (3) archival storage, characterized by infrequent access (Magnetic tapes and optical disks). Storage is measure in bytes, KB, MB, GB, etc.</a:t>
            </a:r>
          </a:p>
          <a:p>
            <a:pPr marL="285750" indent="-285750">
              <a:lnSpc>
                <a:spcPct val="107000"/>
              </a:lnSpc>
              <a:spcAft>
                <a:spcPts val="800"/>
              </a:spcAft>
              <a:buFont typeface="Arial" panose="020B0604020202020204" pitchFamily="34" charset="0"/>
              <a:buChar char="•"/>
            </a:pPr>
            <a:endParaRPr lang="en-IN" sz="2000" dirty="0">
              <a:effectLst/>
              <a:latin typeface="Gill Sans MT" panose="020B0502020104020203"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IN" sz="20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809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669036" y="1489525"/>
            <a:ext cx="10524344" cy="4701089"/>
          </a:xfrm>
        </p:spPr>
        <p:txBody>
          <a:bodyPr>
            <a:noAutofit/>
          </a:bodyPr>
          <a:lstStyle/>
          <a:p>
            <a:pPr>
              <a:lnSpc>
                <a:spcPct val="107000"/>
              </a:lnSpc>
              <a:spcAft>
                <a:spcPts val="800"/>
              </a:spcAft>
            </a:pP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Image displays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are for displaying the images/ information and usually consist </a:t>
            </a:r>
            <a:r>
              <a:rPr lang="en-IN" sz="1800">
                <a:effectLst/>
                <a:latin typeface="Gill Sans MT" panose="020B0502020104020203" pitchFamily="34" charset="0"/>
                <a:ea typeface="Calibri" panose="020F0502020204030204" pitchFamily="34" charset="0"/>
                <a:cs typeface="Times New Roman" panose="02020603050405020304" pitchFamily="18" charset="0"/>
              </a:rPr>
              <a:t>of colour</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flat screen monitors.</a:t>
            </a:r>
          </a:p>
          <a:p>
            <a:pPr>
              <a:lnSpc>
                <a:spcPct val="107000"/>
              </a:lnSpc>
              <a:spcAft>
                <a:spcPts val="800"/>
              </a:spcAft>
            </a:pP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Hardcopy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devices for recording images include laser printers, film cameras, heat-sensitive devices like ink-jet units, and digital units, such as optical and CR-ROM disks.</a:t>
            </a:r>
          </a:p>
          <a:p>
            <a:pPr>
              <a:lnSpc>
                <a:spcPct val="107000"/>
              </a:lnSpc>
              <a:spcAft>
                <a:spcPts val="800"/>
              </a:spcAft>
            </a:pP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Networking and cloud communication </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are for sending/receiving image and other data. Because of the  large amount of data inherent in image processing applications, the key consideration in image transmission is bandwidth. In dedicated networks, this typically is not a problem, but communications with remote sites via the Internet are not always as efficient. Fortunately, this situation is improving quickly as a result of optical </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fiber</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and other broadband technologies.</a:t>
            </a:r>
          </a:p>
        </p:txBody>
      </p:sp>
      <p:sp>
        <p:nvSpPr>
          <p:cNvPr id="2" name="Title 40">
            <a:extLst>
              <a:ext uri="{FF2B5EF4-FFF2-40B4-BE49-F238E27FC236}">
                <a16:creationId xmlns:a16="http://schemas.microsoft.com/office/drawing/2014/main" id="{9EFD8E34-7304-56A8-A723-CBAF2A800118}"/>
              </a:ext>
            </a:extLst>
          </p:cNvPr>
          <p:cNvSpPr txBox="1">
            <a:spLocks/>
          </p:cNvSpPr>
          <p:nvPr/>
        </p:nvSpPr>
        <p:spPr>
          <a:xfrm>
            <a:off x="0" y="651344"/>
            <a:ext cx="9681410"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ea typeface="Calibri" panose="020F0502020204030204" pitchFamily="34" charset="0"/>
                <a:cs typeface="Times New Roman" panose="02020603050405020304" pitchFamily="18" charset="0"/>
              </a:rPr>
              <a:t>Components of an image processing system:</a:t>
            </a:r>
            <a:endParaRPr lang="en-US" sz="2400" dirty="0">
              <a:solidFill>
                <a:schemeClr val="accent1"/>
              </a:solidFill>
              <a:latin typeface="Broadway" panose="04040905080B02020502" pitchFamily="82" charset="0"/>
            </a:endParaRPr>
          </a:p>
        </p:txBody>
      </p:sp>
    </p:spTree>
    <p:extLst>
      <p:ext uri="{BB962C8B-B14F-4D97-AF65-F5344CB8AC3E}">
        <p14:creationId xmlns:p14="http://schemas.microsoft.com/office/powerpoint/2010/main" val="1013565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EB4A2F2-C07F-67E9-9BF2-00F7430C2528}"/>
              </a:ext>
            </a:extLst>
          </p:cNvPr>
          <p:cNvSpPr>
            <a:spLocks noGrp="1"/>
          </p:cNvSpPr>
          <p:nvPr>
            <p:ph type="ctrTitle"/>
          </p:nvPr>
        </p:nvSpPr>
        <p:spPr>
          <a:xfrm>
            <a:off x="40105" y="2933789"/>
            <a:ext cx="12111789" cy="1220477"/>
          </a:xfrm>
        </p:spPr>
        <p:txBody>
          <a:bodyPr>
            <a:noAutofit/>
          </a:bodyPr>
          <a:lstStyle/>
          <a:p>
            <a:r>
              <a:rPr lang="en-IN" dirty="0">
                <a:gradFill flip="none" rotWithShape="1">
                  <a:gsLst>
                    <a:gs pos="0">
                      <a:srgbClr val="60AEE2">
                        <a:shade val="30000"/>
                        <a:satMod val="115000"/>
                      </a:srgbClr>
                    </a:gs>
                    <a:gs pos="50000">
                      <a:srgbClr val="60AEE2">
                        <a:shade val="67500"/>
                        <a:satMod val="115000"/>
                      </a:srgbClr>
                    </a:gs>
                    <a:gs pos="100000">
                      <a:srgbClr val="60AEE2">
                        <a:shade val="100000"/>
                        <a:satMod val="115000"/>
                      </a:srgbClr>
                    </a:gs>
                  </a:gsLst>
                  <a:lin ang="2700000" scaled="1"/>
                  <a:tileRect/>
                </a:gradFill>
                <a:latin typeface="Broadway" panose="04040905080B02020502" pitchFamily="82" charset="0"/>
              </a:rPr>
              <a:t>Thank You</a:t>
            </a:r>
          </a:p>
        </p:txBody>
      </p:sp>
    </p:spTree>
    <p:extLst>
      <p:ext uri="{BB962C8B-B14F-4D97-AF65-F5344CB8AC3E}">
        <p14:creationId xmlns:p14="http://schemas.microsoft.com/office/powerpoint/2010/main" val="1323625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B71FB-A378-1738-21A3-977B3E52DDA2}"/>
              </a:ext>
            </a:extLst>
          </p:cNvPr>
          <p:cNvSpPr>
            <a:spLocks noGrp="1"/>
          </p:cNvSpPr>
          <p:nvPr>
            <p:ph type="title"/>
          </p:nvPr>
        </p:nvSpPr>
        <p:spPr/>
        <p:txBody>
          <a:bodyPr/>
          <a:lstStyle/>
          <a:p>
            <a:r>
              <a:rPr lang="en-IN" dirty="0">
                <a:latin typeface="Broadway" panose="04040905080B02020502" pitchFamily="82" charset="0"/>
              </a:rPr>
              <a:t>Objectives</a:t>
            </a:r>
          </a:p>
        </p:txBody>
      </p:sp>
      <p:sp>
        <p:nvSpPr>
          <p:cNvPr id="4" name="Content Placeholder 3">
            <a:extLst>
              <a:ext uri="{FF2B5EF4-FFF2-40B4-BE49-F238E27FC236}">
                <a16:creationId xmlns:a16="http://schemas.microsoft.com/office/drawing/2014/main" id="{37B29913-70E3-12BF-B4C4-DE6E4A154C5D}"/>
              </a:ext>
            </a:extLst>
          </p:cNvPr>
          <p:cNvSpPr>
            <a:spLocks noGrp="1"/>
          </p:cNvSpPr>
          <p:nvPr>
            <p:ph sz="quarter" idx="12"/>
          </p:nvPr>
        </p:nvSpPr>
        <p:spPr/>
        <p:txBody>
          <a:bodyPr>
            <a:normAutofit fontScale="92500" lnSpcReduction="20000"/>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Calibri" panose="020F0502020204030204" pitchFamily="34" charset="0"/>
              </a:rPr>
              <a:t>This </a:t>
            </a:r>
            <a:r>
              <a:rPr lang="en-IN" sz="1800" dirty="0">
                <a:latin typeface="Gill Sans MT" panose="020B0502020104020203" pitchFamily="34" charset="0"/>
                <a:ea typeface="Calibri" panose="020F0502020204030204" pitchFamily="34" charset="0"/>
                <a:cs typeface="Calibri" panose="020F0502020204030204" pitchFamily="34" charset="0"/>
              </a:rPr>
              <a:t>presentation</a:t>
            </a:r>
            <a:r>
              <a:rPr lang="en-IN" sz="1800" dirty="0">
                <a:effectLst/>
                <a:latin typeface="Gill Sans MT" panose="020B0502020104020203" pitchFamily="34" charset="0"/>
                <a:ea typeface="Calibri" panose="020F0502020204030204" pitchFamily="34" charset="0"/>
                <a:cs typeface="Calibri" panose="020F0502020204030204" pitchFamily="34" charset="0"/>
              </a:rPr>
              <a:t> has several objectives:</a:t>
            </a:r>
          </a:p>
          <a:p>
            <a:pPr>
              <a:lnSpc>
                <a:spcPct val="107000"/>
              </a:lnSpc>
              <a:spcAft>
                <a:spcPts val="800"/>
              </a:spcAft>
            </a:pPr>
            <a:r>
              <a:rPr lang="en-IN" sz="1800" dirty="0">
                <a:latin typeface="Gill Sans MT" panose="020B0502020104020203" pitchFamily="34" charset="0"/>
                <a:ea typeface="Calibri" panose="020F0502020204030204" pitchFamily="34" charset="0"/>
                <a:cs typeface="Calibri" panose="020F0502020204030204" pitchFamily="34" charset="0"/>
              </a:rPr>
              <a:t>T</a:t>
            </a:r>
            <a:r>
              <a:rPr lang="en-IN" sz="1800" dirty="0">
                <a:effectLst/>
                <a:latin typeface="Gill Sans MT" panose="020B0502020104020203" pitchFamily="34" charset="0"/>
                <a:ea typeface="Calibri" panose="020F0502020204030204" pitchFamily="34" charset="0"/>
                <a:cs typeface="Calibri" panose="020F0502020204030204" pitchFamily="34" charset="0"/>
              </a:rPr>
              <a:t>o define the scope of the field that we call image processing.</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latin typeface="Gill Sans MT" panose="020B0502020104020203" pitchFamily="34" charset="0"/>
                <a:ea typeface="Calibri" panose="020F0502020204030204" pitchFamily="34" charset="0"/>
                <a:cs typeface="Calibri" panose="020F0502020204030204" pitchFamily="34" charset="0"/>
              </a:rPr>
              <a:t>T</a:t>
            </a:r>
            <a:r>
              <a:rPr lang="en-IN" sz="1800" dirty="0">
                <a:effectLst/>
                <a:latin typeface="Gill Sans MT" panose="020B0502020104020203" pitchFamily="34" charset="0"/>
                <a:ea typeface="Calibri" panose="020F0502020204030204" pitchFamily="34" charset="0"/>
                <a:cs typeface="Calibri" panose="020F0502020204030204" pitchFamily="34" charset="0"/>
              </a:rPr>
              <a:t>o give a historical perspective</a:t>
            </a:r>
            <a:r>
              <a:rPr lang="en-IN" sz="1800" b="1" dirty="0">
                <a:effectLst/>
                <a:latin typeface="Gill Sans MT" panose="020B0502020104020203" pitchFamily="34" charset="0"/>
                <a:ea typeface="Calibri" panose="020F0502020204030204" pitchFamily="34" charset="0"/>
                <a:cs typeface="Calibri" panose="020F0502020204030204" pitchFamily="34" charset="0"/>
              </a:rPr>
              <a:t> </a:t>
            </a:r>
            <a:r>
              <a:rPr lang="en-IN" sz="1800" dirty="0">
                <a:effectLst/>
                <a:latin typeface="Gill Sans MT" panose="020B0502020104020203" pitchFamily="34" charset="0"/>
                <a:ea typeface="Calibri" panose="020F0502020204030204" pitchFamily="34" charset="0"/>
                <a:cs typeface="Calibri" panose="020F0502020204030204" pitchFamily="34" charset="0"/>
              </a:rPr>
              <a:t>of the origins of this field.</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latin typeface="Gill Sans MT" panose="020B0502020104020203" pitchFamily="34" charset="0"/>
                <a:ea typeface="Calibri" panose="020F0502020204030204" pitchFamily="34" charset="0"/>
                <a:cs typeface="Calibri" panose="020F0502020204030204" pitchFamily="34" charset="0"/>
              </a:rPr>
              <a:t>T</a:t>
            </a:r>
            <a:r>
              <a:rPr lang="en-IN" sz="1800" dirty="0">
                <a:effectLst/>
                <a:latin typeface="Gill Sans MT" panose="020B0502020104020203" pitchFamily="34" charset="0"/>
                <a:ea typeface="Calibri" panose="020F0502020204030204" pitchFamily="34" charset="0"/>
                <a:cs typeface="Calibri" panose="020F0502020204030204" pitchFamily="34" charset="0"/>
              </a:rPr>
              <a:t>o give you an idea of the state of the art in image processing.</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latin typeface="Gill Sans MT" panose="020B0502020104020203" pitchFamily="34" charset="0"/>
                <a:ea typeface="Calibri" panose="020F0502020204030204" pitchFamily="34" charset="0"/>
                <a:cs typeface="Calibri" panose="020F0502020204030204" pitchFamily="34" charset="0"/>
              </a:rPr>
              <a:t>T</a:t>
            </a:r>
            <a:r>
              <a:rPr lang="en-IN" sz="1800" dirty="0">
                <a:effectLst/>
                <a:latin typeface="Gill Sans MT" panose="020B0502020104020203" pitchFamily="34" charset="0"/>
                <a:ea typeface="Calibri" panose="020F0502020204030204" pitchFamily="34" charset="0"/>
                <a:cs typeface="Calibri" panose="020F0502020204030204" pitchFamily="34" charset="0"/>
              </a:rPr>
              <a:t>o discuss briefly the principal approaches used in digital image processing,</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latin typeface="Gill Sans MT" panose="020B0502020104020203" pitchFamily="34" charset="0"/>
                <a:ea typeface="Cascadia Mono SemiLight" panose="020B0609020000020004" pitchFamily="49" charset="0"/>
                <a:cs typeface="Cascadia Mono SemiLight" panose="020B0609020000020004" pitchFamily="49" charset="0"/>
              </a:rPr>
              <a:t>T</a:t>
            </a:r>
            <a:r>
              <a:rPr lang="en-IN" sz="1800" dirty="0">
                <a:effectLst/>
                <a:latin typeface="Gill Sans MT" panose="020B0502020104020203" pitchFamily="34" charset="0"/>
                <a:ea typeface="Cascadia Mono SemiLight" panose="020B0609020000020004" pitchFamily="49" charset="0"/>
                <a:cs typeface="Cascadia Mono SemiLight" panose="020B0609020000020004" pitchFamily="49" charset="0"/>
              </a:rPr>
              <a:t>o give an overview of the components contained in a typical general-purpose image processing system.</a:t>
            </a:r>
          </a:p>
          <a:p>
            <a:endParaRPr lang="en-IN" dirty="0"/>
          </a:p>
        </p:txBody>
      </p:sp>
      <p:pic>
        <p:nvPicPr>
          <p:cNvPr id="5" name="Picture Placeholder 5" descr="A picture containing train, train track, flowers">
            <a:extLst>
              <a:ext uri="{FF2B5EF4-FFF2-40B4-BE49-F238E27FC236}">
                <a16:creationId xmlns:a16="http://schemas.microsoft.com/office/drawing/2014/main" id="{CF8FDC02-4DF3-1ADB-FF96-9DB1C6071F85}"/>
              </a:ext>
            </a:extLst>
          </p:cNvPr>
          <p:cNvPicPr>
            <a:picLocks noGrp="1" noChangeAspect="1"/>
          </p:cNvPicPr>
          <p:nvPr>
            <p:ph type="pic" sz="quarter" idx="11"/>
          </p:nvPr>
        </p:nvPicPr>
        <p:blipFill>
          <a:blip r:embed="rId2">
            <a:extLst>
              <a:ext uri="{28A0092B-C50C-407E-A947-70E740481C1C}">
                <a14:useLocalDpi xmlns:a14="http://schemas.microsoft.com/office/drawing/2010/main"/>
              </a:ext>
            </a:extLst>
          </a:blip>
          <a:srcRect t="9" b="9"/>
          <a:stretch>
            <a:fillRect/>
          </a:stretch>
        </p:blipFill>
        <p:spPr>
          <a:xfrm>
            <a:off x="6680200" y="38100"/>
            <a:ext cx="5535613" cy="6819900"/>
          </a:xfrm>
        </p:spPr>
      </p:pic>
    </p:spTree>
    <p:extLst>
      <p:ext uri="{BB962C8B-B14F-4D97-AF65-F5344CB8AC3E}">
        <p14:creationId xmlns:p14="http://schemas.microsoft.com/office/powerpoint/2010/main" val="382499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7E5A079-16A2-6741-448A-666D93AD0D7B}"/>
              </a:ext>
            </a:extLst>
          </p:cNvPr>
          <p:cNvPicPr>
            <a:picLocks noGrp="1" noChangeAspect="1"/>
          </p:cNvPicPr>
          <p:nvPr>
            <p:ph type="pic" sz="quarter" idx="14"/>
          </p:nvPr>
        </p:nvPicPr>
        <p:blipFill>
          <a:blip r:embed="rId2"/>
          <a:srcRect l="5114" r="5114"/>
          <a:stretch>
            <a:fillRect/>
          </a:stretch>
        </p:blipFill>
        <p:spPr>
          <a:xfrm>
            <a:off x="-23813" y="0"/>
            <a:ext cx="9297988" cy="6858000"/>
          </a:xfrm>
        </p:spPr>
      </p:pic>
      <p:sp>
        <p:nvSpPr>
          <p:cNvPr id="3" name="Title 2">
            <a:extLst>
              <a:ext uri="{FF2B5EF4-FFF2-40B4-BE49-F238E27FC236}">
                <a16:creationId xmlns:a16="http://schemas.microsoft.com/office/drawing/2014/main" id="{5C6B69EA-8EFC-10B6-9AFE-C67040E4FC2D}"/>
              </a:ext>
            </a:extLst>
          </p:cNvPr>
          <p:cNvSpPr>
            <a:spLocks noGrp="1"/>
          </p:cNvSpPr>
          <p:nvPr>
            <p:ph type="title"/>
          </p:nvPr>
        </p:nvSpPr>
        <p:spPr/>
        <p:txBody>
          <a:bodyPr/>
          <a:lstStyle/>
          <a:p>
            <a:r>
              <a:rPr lang="en-IN" dirty="0">
                <a:latin typeface="Broadway" panose="04040905080B02020502" pitchFamily="82" charset="0"/>
              </a:rPr>
              <a:t>What exactly is an image?</a:t>
            </a:r>
            <a:endParaRPr lang="en-IN" dirty="0"/>
          </a:p>
        </p:txBody>
      </p:sp>
      <p:sp>
        <p:nvSpPr>
          <p:cNvPr id="4" name="Content Placeholder 3">
            <a:extLst>
              <a:ext uri="{FF2B5EF4-FFF2-40B4-BE49-F238E27FC236}">
                <a16:creationId xmlns:a16="http://schemas.microsoft.com/office/drawing/2014/main" id="{521BFD33-DE26-C484-E990-8AEDAC900643}"/>
              </a:ext>
            </a:extLst>
          </p:cNvPr>
          <p:cNvSpPr>
            <a:spLocks noGrp="1"/>
          </p:cNvSpPr>
          <p:nvPr>
            <p:ph sz="quarter" idx="15"/>
          </p:nvPr>
        </p:nvSpPr>
        <p:spPr>
          <a:xfrm>
            <a:off x="6767513" y="3429000"/>
            <a:ext cx="4559074" cy="2927350"/>
          </a:xfrm>
        </p:spPr>
        <p:txBody>
          <a:bodyPr>
            <a:normAutofit fontScale="92500" lnSpcReduction="20000"/>
          </a:bodyPr>
          <a:lstStyle/>
          <a:p>
            <a:r>
              <a:rPr lang="en-IN" sz="2000" dirty="0">
                <a:effectLst/>
                <a:latin typeface="Gill Sans MT" panose="020B0502020104020203" pitchFamily="34" charset="0"/>
                <a:ea typeface="Calibri" panose="020F0502020204030204" pitchFamily="34" charset="0"/>
                <a:cs typeface="Times New Roman" panose="02020603050405020304" pitchFamily="18" charset="0"/>
              </a:rPr>
              <a:t>An image maybe defined as a two-dimensional function f(</a:t>
            </a:r>
            <a:r>
              <a:rPr lang="en-IN" sz="2000" dirty="0" err="1">
                <a:effectLst/>
                <a:latin typeface="Gill Sans MT" panose="020B0502020104020203" pitchFamily="34" charset="0"/>
                <a:ea typeface="Calibri" panose="020F0502020204030204" pitchFamily="34" charset="0"/>
                <a:cs typeface="Times New Roman" panose="02020603050405020304" pitchFamily="18" charset="0"/>
              </a:rPr>
              <a:t>x,y</a:t>
            </a:r>
            <a:r>
              <a:rPr lang="en-IN" sz="2000" dirty="0">
                <a:effectLst/>
                <a:latin typeface="Gill Sans MT" panose="020B0502020104020203" pitchFamily="34" charset="0"/>
                <a:ea typeface="Calibri" panose="020F0502020204030204" pitchFamily="34" charset="0"/>
                <a:cs typeface="Times New Roman" panose="02020603050405020304" pitchFamily="18" charset="0"/>
              </a:rPr>
              <a:t>) where </a:t>
            </a:r>
            <a:r>
              <a:rPr lang="en-IN" sz="2000" dirty="0" err="1">
                <a:effectLst/>
                <a:latin typeface="Gill Sans MT" panose="020B0502020104020203" pitchFamily="34" charset="0"/>
                <a:ea typeface="Calibri" panose="020F0502020204030204" pitchFamily="34" charset="0"/>
                <a:cs typeface="Times New Roman" panose="02020603050405020304" pitchFamily="18" charset="0"/>
              </a:rPr>
              <a:t>x,y</a:t>
            </a:r>
            <a:r>
              <a:rPr lang="en-IN" sz="2000" dirty="0">
                <a:effectLst/>
                <a:latin typeface="Gill Sans MT" panose="020B0502020104020203" pitchFamily="34" charset="0"/>
                <a:ea typeface="Calibri" panose="020F0502020204030204" pitchFamily="34" charset="0"/>
                <a:cs typeface="Times New Roman" panose="02020603050405020304" pitchFamily="18" charset="0"/>
              </a:rPr>
              <a:t> are spatial(plane) coordinates, and the amplitude of f at any pair of coordinates (</a:t>
            </a:r>
            <a:r>
              <a:rPr lang="en-IN" sz="2000" dirty="0" err="1">
                <a:effectLst/>
                <a:latin typeface="Gill Sans MT" panose="020B0502020104020203" pitchFamily="34" charset="0"/>
                <a:ea typeface="Calibri" panose="020F0502020204030204" pitchFamily="34" charset="0"/>
                <a:cs typeface="Times New Roman" panose="02020603050405020304" pitchFamily="18" charset="0"/>
              </a:rPr>
              <a:t>x,y</a:t>
            </a:r>
            <a:r>
              <a:rPr lang="en-IN" sz="2000" dirty="0">
                <a:effectLst/>
                <a:latin typeface="Gill Sans MT" panose="020B0502020104020203" pitchFamily="34" charset="0"/>
                <a:ea typeface="Calibri" panose="020F0502020204030204" pitchFamily="34" charset="0"/>
                <a:cs typeface="Times New Roman" panose="02020603050405020304" pitchFamily="18" charset="0"/>
              </a:rPr>
              <a:t>) is called intensity or </a:t>
            </a:r>
            <a:r>
              <a:rPr lang="en-IN" sz="2000" dirty="0" err="1">
                <a:effectLst/>
                <a:latin typeface="Gill Sans MT" panose="020B0502020104020203" pitchFamily="34" charset="0"/>
                <a:ea typeface="Calibri" panose="020F0502020204030204" pitchFamily="34" charset="0"/>
                <a:cs typeface="Times New Roman" panose="02020603050405020304" pitchFamily="18" charset="0"/>
              </a:rPr>
              <a:t>gray</a:t>
            </a:r>
            <a:r>
              <a:rPr lang="en-IN" sz="2000" dirty="0">
                <a:effectLst/>
                <a:latin typeface="Gill Sans MT" panose="020B0502020104020203" pitchFamily="34" charset="0"/>
                <a:ea typeface="Calibri" panose="020F0502020204030204" pitchFamily="34" charset="0"/>
                <a:cs typeface="Times New Roman" panose="02020603050405020304" pitchFamily="18" charset="0"/>
              </a:rPr>
              <a:t> level of the image at that point.</a:t>
            </a:r>
          </a:p>
          <a:p>
            <a:endParaRPr lang="en-IN" dirty="0">
              <a:latin typeface="Gill Sans MT" panose="020B0502020104020203" pitchFamily="34" charset="0"/>
            </a:endParaRPr>
          </a:p>
        </p:txBody>
      </p:sp>
    </p:spTree>
    <p:extLst>
      <p:ext uri="{BB962C8B-B14F-4D97-AF65-F5344CB8AC3E}">
        <p14:creationId xmlns:p14="http://schemas.microsoft.com/office/powerpoint/2010/main" val="125529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dirty="0">
                <a:latin typeface="Broadway" panose="04040905080B02020502" pitchFamily="82" charset="0"/>
              </a:rPr>
              <a:t>Then, what is a digital image?</a:t>
            </a:r>
          </a:p>
        </p:txBody>
      </p:sp>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IN" sz="2000" dirty="0">
                <a:effectLst/>
                <a:latin typeface="Gill Sans MT" panose="020B0502020104020203" pitchFamily="34" charset="0"/>
                <a:ea typeface="Calibri" panose="020F0502020204030204" pitchFamily="34" charset="0"/>
                <a:cs typeface="Times New Roman" panose="02020603050405020304" pitchFamily="18" charset="0"/>
              </a:rPr>
              <a:t>When x,y and the intensity values of f are all finite, discrete quantities, we call the image a digital image. A digital image is composed of finite number of elements, each of which has a particular location and value, called as </a:t>
            </a:r>
            <a:r>
              <a:rPr lang="en-IN" sz="2000" i="1" dirty="0">
                <a:effectLst/>
                <a:latin typeface="Gill Sans MT" panose="020B0502020104020203" pitchFamily="34" charset="0"/>
                <a:ea typeface="Calibri" panose="020F0502020204030204" pitchFamily="34" charset="0"/>
                <a:cs typeface="Times New Roman" panose="02020603050405020304" pitchFamily="18" charset="0"/>
              </a:rPr>
              <a:t>picture elements, image elements, pels and pixels.</a:t>
            </a:r>
            <a:endParaRPr lang="en-IN" sz="2000" dirty="0">
              <a:effectLst/>
              <a:latin typeface="Gill Sans MT" panose="020B0502020104020203" pitchFamily="34" charset="0"/>
              <a:ea typeface="Calibri" panose="020F0502020204030204" pitchFamily="34" charset="0"/>
              <a:cs typeface="Times New Roman" panose="02020603050405020304" pitchFamily="18" charset="0"/>
            </a:endParaRPr>
          </a:p>
          <a:p>
            <a:r>
              <a:rPr lang="en-IN" sz="2000" dirty="0">
                <a:latin typeface="Gill Sans MT" panose="020B0502020104020203" pitchFamily="34" charset="0"/>
              </a:rPr>
              <a:t>The field that deals with processing of digital images by the means of a digital computer is called </a:t>
            </a:r>
            <a:r>
              <a:rPr lang="en-IN" sz="2000" i="1" dirty="0">
                <a:latin typeface="Gill Sans MT" panose="020B0502020104020203" pitchFamily="34" charset="0"/>
              </a:rPr>
              <a:t>Digital Image Processing.</a:t>
            </a:r>
          </a:p>
          <a:p>
            <a:r>
              <a:rPr lang="en-IN" sz="2000" dirty="0">
                <a:effectLst/>
                <a:latin typeface="Gill Sans MT" panose="020B0502020104020203" pitchFamily="34" charset="0"/>
                <a:ea typeface="Calibri" panose="020F0502020204030204" pitchFamily="34" charset="0"/>
                <a:cs typeface="Times New Roman" panose="02020603050405020304" pitchFamily="18" charset="0"/>
              </a:rPr>
              <a:t>Unlike humans who are only able to perceive a tiny part of Electromagnetic (EM) Spectrum, imaging machines cover almost the entire EM spectrum, thus encompassing a wide and varied field of applications.</a:t>
            </a:r>
          </a:p>
        </p:txBody>
      </p:sp>
    </p:spTree>
    <p:extLst>
      <p:ext uri="{BB962C8B-B14F-4D97-AF65-F5344CB8AC3E}">
        <p14:creationId xmlns:p14="http://schemas.microsoft.com/office/powerpoint/2010/main" val="361384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4791636" cy="4912126"/>
          </a:xfrm>
        </p:spPr>
        <p:txBody>
          <a:bodyPr>
            <a:normAutofit/>
          </a:bodyPr>
          <a:lstStyle/>
          <a:p>
            <a:pPr marL="0" indent="0">
              <a:lnSpc>
                <a:spcPct val="107000"/>
              </a:lnSpc>
              <a:spcAft>
                <a:spcPts val="800"/>
              </a:spcAft>
              <a:buNone/>
            </a:pPr>
            <a:r>
              <a:rPr lang="en-IN" sz="2000" dirty="0">
                <a:effectLst/>
                <a:latin typeface="Gill Sans MT" panose="020B0502020104020203" pitchFamily="34" charset="0"/>
                <a:ea typeface="Calibri" panose="020F0502020204030204" pitchFamily="34" charset="0"/>
                <a:cs typeface="Times New Roman" panose="02020603050405020304" pitchFamily="18" charset="0"/>
              </a:rPr>
              <a:t>Interest in digital image processing arises from the following reasons:</a:t>
            </a:r>
          </a:p>
          <a:p>
            <a:pPr>
              <a:lnSpc>
                <a:spcPct val="107000"/>
              </a:lnSpc>
              <a:spcAft>
                <a:spcPts val="800"/>
              </a:spcAft>
            </a:pPr>
            <a:r>
              <a:rPr lang="en-IN" sz="2000" dirty="0">
                <a:effectLst/>
                <a:latin typeface="Gill Sans MT" panose="020B0502020104020203" pitchFamily="34" charset="0"/>
                <a:ea typeface="Calibri" panose="020F0502020204030204" pitchFamily="34" charset="0"/>
                <a:cs typeface="Times New Roman" panose="02020603050405020304" pitchFamily="18" charset="0"/>
              </a:rPr>
              <a:t>Improvement of pictorial information for human interpretation</a:t>
            </a:r>
          </a:p>
          <a:p>
            <a:pPr>
              <a:lnSpc>
                <a:spcPct val="107000"/>
              </a:lnSpc>
              <a:spcAft>
                <a:spcPts val="800"/>
              </a:spcAft>
            </a:pPr>
            <a:r>
              <a:rPr lang="en-IN" sz="2000" dirty="0">
                <a:effectLst/>
                <a:latin typeface="Gill Sans MT" panose="020B0502020104020203" pitchFamily="34" charset="0"/>
                <a:ea typeface="Calibri" panose="020F0502020204030204" pitchFamily="34" charset="0"/>
                <a:cs typeface="Times New Roman" panose="02020603050405020304" pitchFamily="18" charset="0"/>
              </a:rPr>
              <a:t>Processing of image for tasks such as storage and transmission.</a:t>
            </a:r>
          </a:p>
          <a:p>
            <a:pPr>
              <a:lnSpc>
                <a:spcPct val="107000"/>
              </a:lnSpc>
              <a:spcAft>
                <a:spcPts val="800"/>
              </a:spcAft>
            </a:pPr>
            <a:r>
              <a:rPr lang="en-IN" sz="2000" dirty="0">
                <a:effectLst/>
                <a:latin typeface="Gill Sans MT" panose="020B0502020104020203" pitchFamily="34" charset="0"/>
                <a:ea typeface="Calibri" panose="020F0502020204030204" pitchFamily="34" charset="0"/>
                <a:cs typeface="Times New Roman" panose="02020603050405020304" pitchFamily="18" charset="0"/>
              </a:rPr>
              <a:t>For extraction of information and to perform many tasks needed in the related fields like Image Analysis and Computer Vision.</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latin typeface="Gill Sans MT" panose="020B0502020104020203" pitchFamily="34" charset="0"/>
            </a:endParaRP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p:txBody>
          <a:bodyPr/>
          <a:lstStyle/>
          <a:p>
            <a:r>
              <a:rPr lang="en-US" dirty="0">
                <a:latin typeface="Broadway" panose="04040905080B02020502" pitchFamily="82" charset="0"/>
              </a:rPr>
              <a:t>Digital Image Processing</a:t>
            </a:r>
          </a:p>
        </p:txBody>
      </p:sp>
      <p:pic>
        <p:nvPicPr>
          <p:cNvPr id="9" name="Picture Placeholder 8">
            <a:extLst>
              <a:ext uri="{FF2B5EF4-FFF2-40B4-BE49-F238E27FC236}">
                <a16:creationId xmlns:a16="http://schemas.microsoft.com/office/drawing/2014/main" id="{94B38A3C-49D0-557F-D69C-535DD54BFA81}"/>
              </a:ext>
            </a:extLst>
          </p:cNvPr>
          <p:cNvPicPr>
            <a:picLocks noGrp="1" noChangeAspect="1"/>
          </p:cNvPicPr>
          <p:nvPr>
            <p:ph type="pic" sz="quarter" idx="11"/>
          </p:nvPr>
        </p:nvPicPr>
        <p:blipFill>
          <a:blip r:embed="rId2"/>
          <a:srcRect l="28355" r="28355"/>
          <a:stretch>
            <a:fillRect/>
          </a:stretch>
        </p:blipFill>
        <p:spPr/>
      </p:pic>
    </p:spTree>
    <p:extLst>
      <p:ext uri="{BB962C8B-B14F-4D97-AF65-F5344CB8AC3E}">
        <p14:creationId xmlns:p14="http://schemas.microsoft.com/office/powerpoint/2010/main" val="3224708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9" name="Title 1">
            <a:extLst>
              <a:ext uri="{FF2B5EF4-FFF2-40B4-BE49-F238E27FC236}">
                <a16:creationId xmlns:a16="http://schemas.microsoft.com/office/drawing/2014/main" id="{B674B564-1EE6-C385-CF72-E994496F64CA}"/>
              </a:ext>
            </a:extLst>
          </p:cNvPr>
          <p:cNvSpPr>
            <a:spLocks noGrp="1"/>
          </p:cNvSpPr>
          <p:nvPr>
            <p:ph type="title"/>
          </p:nvPr>
        </p:nvSpPr>
        <p:spPr>
          <a:xfrm>
            <a:off x="1017407" y="480511"/>
            <a:ext cx="10515600" cy="1612984"/>
          </a:xfrm>
        </p:spPr>
        <p:txBody>
          <a:bodyPr/>
          <a:lstStyle/>
          <a:p>
            <a:r>
              <a:rPr lang="en-IN" b="1" dirty="0">
                <a:effectLst/>
                <a:latin typeface="Broadway" panose="04040905080B02020502" pitchFamily="82" charset="0"/>
                <a:ea typeface="Calibri" panose="020F0502020204030204" pitchFamily="34" charset="0"/>
                <a:cs typeface="Times New Roman" panose="02020603050405020304" pitchFamily="18" charset="0"/>
              </a:rPr>
              <a:t>Computer Vision? Image Analysis? </a:t>
            </a:r>
            <a:r>
              <a:rPr lang="en-IN" dirty="0">
                <a:latin typeface="Broadway" panose="04040905080B02020502" pitchFamily="82" charset="0"/>
                <a:ea typeface="Calibri" panose="020F0502020204030204" pitchFamily="34" charset="0"/>
                <a:cs typeface="Times New Roman" panose="02020603050405020304" pitchFamily="18" charset="0"/>
              </a:rPr>
              <a:t>Difference :</a:t>
            </a:r>
            <a:br>
              <a:rPr lang="en-IN" dirty="0">
                <a:effectLst/>
                <a:latin typeface="Broadway" panose="04040905080B02020502" pitchFamily="82" charset="0"/>
                <a:ea typeface="Calibri" panose="020F0502020204030204" pitchFamily="34" charset="0"/>
                <a:cs typeface="Times New Roman" panose="02020603050405020304" pitchFamily="18" charset="0"/>
              </a:rPr>
            </a:br>
            <a:endParaRPr lang="en-IN" dirty="0">
              <a:latin typeface="Broadway" panose="04040905080B02020502" pitchFamily="82" charset="0"/>
            </a:endParaRPr>
          </a:p>
        </p:txBody>
      </p:sp>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There is no clear-cut boundary between image processing and other related areas such as image analysis and computer vision. Usually a distinction is made by defining image processing as a discipline in which both input and output of a process are images. But this is limiting and somewhat artificial boundary, because even the trivial task of finding average intensity of a picture, whose output is a single number, will then be out of the scope of the field.</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Computer Vision, on the other hand, is a branch of AI whose objective is to emulate human vision, including learning, inferencing and act based on visual inputs.</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area of image analysis (also called image understanding) is in between image processing and computer vision.</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8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2" name="Title 1">
            <a:extLst>
              <a:ext uri="{FF2B5EF4-FFF2-40B4-BE49-F238E27FC236}">
                <a16:creationId xmlns:a16="http://schemas.microsoft.com/office/drawing/2014/main" id="{768756D9-9CDC-98A2-AA85-8D08893D170A}"/>
              </a:ext>
            </a:extLst>
          </p:cNvPr>
          <p:cNvSpPr>
            <a:spLocks noGrp="1"/>
          </p:cNvSpPr>
          <p:nvPr>
            <p:ph type="title"/>
          </p:nvPr>
        </p:nvSpPr>
        <p:spPr>
          <a:xfrm>
            <a:off x="1017407" y="480511"/>
            <a:ext cx="10515600" cy="1612984"/>
          </a:xfrm>
        </p:spPr>
        <p:txBody>
          <a:bodyPr/>
          <a:lstStyle/>
          <a:p>
            <a:r>
              <a:rPr lang="en-IN" b="1" dirty="0">
                <a:effectLst/>
                <a:latin typeface="Broadway" panose="04040905080B02020502" pitchFamily="82" charset="0"/>
                <a:ea typeface="Calibri" panose="020F0502020204030204" pitchFamily="34" charset="0"/>
                <a:cs typeface="Times New Roman" panose="02020603050405020304" pitchFamily="18" charset="0"/>
              </a:rPr>
              <a:t>Computer Vision? Image Analysis? </a:t>
            </a:r>
            <a:r>
              <a:rPr lang="en-IN" dirty="0">
                <a:latin typeface="Broadway" panose="04040905080B02020502" pitchFamily="82" charset="0"/>
                <a:ea typeface="Calibri" panose="020F0502020204030204" pitchFamily="34" charset="0"/>
                <a:cs typeface="Times New Roman" panose="02020603050405020304" pitchFamily="18" charset="0"/>
              </a:rPr>
              <a:t>Difference :</a:t>
            </a:r>
            <a:br>
              <a:rPr lang="en-IN" dirty="0">
                <a:effectLst/>
                <a:latin typeface="Broadway" panose="04040905080B02020502" pitchFamily="82" charset="0"/>
                <a:ea typeface="Calibri" panose="020F0502020204030204" pitchFamily="34" charset="0"/>
                <a:cs typeface="Times New Roman" panose="02020603050405020304" pitchFamily="18" charset="0"/>
              </a:rPr>
            </a:br>
            <a:endParaRPr lang="en-IN" dirty="0">
              <a:latin typeface="Broadway" panose="04040905080B02020502" pitchFamily="82" charset="0"/>
            </a:endParaRPr>
          </a:p>
        </p:txBody>
      </p:sp>
      <p:sp>
        <p:nvSpPr>
          <p:cNvPr id="3" name="Content Placeholder 2">
            <a:extLst>
              <a:ext uri="{FF2B5EF4-FFF2-40B4-BE49-F238E27FC236}">
                <a16:creationId xmlns:a16="http://schemas.microsoft.com/office/drawing/2014/main" id="{6CCCD45E-1872-BFB1-1C95-EE13B092CDCF}"/>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One useful paradigm is to consider three types of computerised processes: low-,mid-,high- level processing. </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A low-level process, whose input and output are images, involves primitive operations such as image processing to reduce noise, contrast enhancement, and image sharpening. </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Mid-level processes include tasks like segmentations ( partitioning of image into regions or objects), description of these objects to a form suitable for computer processing, and classification (recognition) of individual objects and giving attributes extracted from image (e.g., edges, contours, etc). </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Higher-level processes include make inference from recognised objects and eventually performing cognitive functions normally associated with human vision. </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So, digital image processing mainly encompasses the low-level to mid-level processes.</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1507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p:sp>
        <p:nvSpPr>
          <p:cNvPr id="7" name="Title 1">
            <a:extLst>
              <a:ext uri="{FF2B5EF4-FFF2-40B4-BE49-F238E27FC236}">
                <a16:creationId xmlns:a16="http://schemas.microsoft.com/office/drawing/2014/main" id="{AA61D105-86EA-D0D3-BAAC-BA3821749BDB}"/>
              </a:ext>
            </a:extLst>
          </p:cNvPr>
          <p:cNvSpPr txBox="1">
            <a:spLocks/>
          </p:cNvSpPr>
          <p:nvPr/>
        </p:nvSpPr>
        <p:spPr>
          <a:xfrm>
            <a:off x="-578782" y="325171"/>
            <a:ext cx="10515600"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ORIGINS OF DIGITAL IMAGE PROCESSING</a:t>
            </a:r>
          </a:p>
        </p:txBody>
      </p:sp>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Earliest application of digital image was in newspaper industry, where images were sent by cable in between London and New York and reproduced on telegraph printer with typefaces simulating a halftone pattern.</a:t>
            </a:r>
          </a:p>
          <a:p>
            <a:r>
              <a:rPr lang="en-IN" sz="1800" dirty="0">
                <a:latin typeface="Gill Sans MT" panose="020B0502020104020203" pitchFamily="34" charset="0"/>
                <a:ea typeface="Calibri" panose="020F0502020204030204" pitchFamily="34" charset="0"/>
                <a:cs typeface="Times New Roman" panose="02020603050405020304" pitchFamily="18" charset="0"/>
              </a:rPr>
              <a:t>A digital picture produced in 1921 from a coded tape is given below. (Source: </a:t>
            </a:r>
            <a:r>
              <a:rPr lang="en-IN" sz="1800" dirty="0" err="1">
                <a:latin typeface="Gill Sans MT" panose="020B0502020104020203" pitchFamily="34" charset="0"/>
                <a:ea typeface="Calibri" panose="020F0502020204030204" pitchFamily="34" charset="0"/>
                <a:cs typeface="Times New Roman" panose="02020603050405020304" pitchFamily="18" charset="0"/>
              </a:rPr>
              <a:t>McFarlene</a:t>
            </a:r>
            <a:r>
              <a:rPr lang="en-IN" sz="1800" dirty="0">
                <a:latin typeface="Gill Sans MT" panose="020B0502020104020203" pitchFamily="34" charset="0"/>
                <a:ea typeface="Calibri" panose="020F0502020204030204" pitchFamily="34" charset="0"/>
                <a:cs typeface="Times New Roman" panose="02020603050405020304" pitchFamily="18" charset="0"/>
              </a:rPr>
              <a:t>)</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1 A digital picture produced in 1921 from a coded tape by a telegraph... |  Download Scientific Diagram">
            <a:extLst>
              <a:ext uri="{FF2B5EF4-FFF2-40B4-BE49-F238E27FC236}">
                <a16:creationId xmlns:a16="http://schemas.microsoft.com/office/drawing/2014/main" id="{776C230E-ABA7-987D-C029-B205DF5B4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568" y="3680371"/>
            <a:ext cx="8096250"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66490"/>
      </p:ext>
    </p:extLst>
  </p:cSld>
  <p:clrMapOvr>
    <a:masterClrMapping/>
  </p:clrMapOvr>
</p:sld>
</file>

<file path=ppt/theme/theme1.xml><?xml version="1.0" encoding="utf-8"?>
<a:theme xmlns:a="http://schemas.openxmlformats.org/drawingml/2006/main" name="Creative Gradient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D9C639-84DE-47D6-9311-DE22D096325C}" vid="{8897FD28-C2C5-4A9F-A28F-BC63F57A3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Cherry blossom petals presentation</Template>
  <TotalTime>436</TotalTime>
  <Words>3215</Words>
  <Application>Microsoft Office PowerPoint</Application>
  <PresentationFormat>Widescreen</PresentationFormat>
  <Paragraphs>119</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Bahnschrift Light</vt:lpstr>
      <vt:lpstr>Bahnschrift SemiBold SemiConden</vt:lpstr>
      <vt:lpstr>Britannic Bold</vt:lpstr>
      <vt:lpstr>Broadway</vt:lpstr>
      <vt:lpstr>Calibri</vt:lpstr>
      <vt:lpstr>Gill Sans MT</vt:lpstr>
      <vt:lpstr>Meiryo UI</vt:lpstr>
      <vt:lpstr>Creative Gradient </vt:lpstr>
      <vt:lpstr>DIGITAL IMAGE  PROCESSING</vt:lpstr>
      <vt:lpstr>Table of Contents</vt:lpstr>
      <vt:lpstr>Objectives</vt:lpstr>
      <vt:lpstr>What exactly is an image?</vt:lpstr>
      <vt:lpstr>Then, what is a digital image?</vt:lpstr>
      <vt:lpstr>Digital Image Processing</vt:lpstr>
      <vt:lpstr>Computer Vision? Image Analysis? Difference : </vt:lpstr>
      <vt:lpstr>Computer Vision? Image Analysis? Difference : </vt:lpstr>
      <vt:lpstr>Title</vt:lpstr>
      <vt:lpstr>Title</vt:lpstr>
      <vt:lpstr>PowerPoint Presentation</vt:lpstr>
      <vt:lpstr>Applications of digital image processing</vt:lpstr>
      <vt:lpstr>Gamma-Ray Imaging</vt:lpstr>
      <vt:lpstr>X-Ray Imaging</vt:lpstr>
      <vt:lpstr>UV Band Imaging</vt:lpstr>
      <vt:lpstr>Visible and IR Imaging</vt:lpstr>
      <vt:lpstr>Visible and IR Imaging</vt:lpstr>
      <vt:lpstr>Microwave band Imaging:</vt:lpstr>
      <vt:lpstr>Imaging in Radio wave band:</vt:lpstr>
      <vt:lpstr>Other Imaging Modalities</vt:lpstr>
      <vt:lpstr>Fundamental Steps In Digital Image Processing: </vt:lpstr>
      <vt:lpstr>Title</vt:lpstr>
      <vt:lpstr>PowerPoint Presentation</vt:lpstr>
      <vt:lpstr>PowerPoint Presentation</vt:lpstr>
      <vt:lpstr>PowerPoint Presentation</vt:lpstr>
      <vt:lpstr>Components of an image processing system:</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Rohith Peddi</dc:creator>
  <cp:lastModifiedBy>Rohith Peddi</cp:lastModifiedBy>
  <cp:revision>162</cp:revision>
  <dcterms:created xsi:type="dcterms:W3CDTF">2023-01-26T05:24:51Z</dcterms:created>
  <dcterms:modified xsi:type="dcterms:W3CDTF">2023-02-02T10:39:59Z</dcterms:modified>
</cp:coreProperties>
</file>